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70" r:id="rId4"/>
    <p:sldId id="271" r:id="rId5"/>
    <p:sldId id="272" r:id="rId6"/>
    <p:sldId id="261" r:id="rId7"/>
    <p:sldId id="262" r:id="rId8"/>
    <p:sldId id="263" r:id="rId9"/>
    <p:sldId id="273" r:id="rId10"/>
    <p:sldId id="267" r:id="rId11"/>
    <p:sldId id="264" r:id="rId12"/>
    <p:sldId id="265" r:id="rId13"/>
    <p:sldId id="266" r:id="rId14"/>
    <p:sldId id="274" r:id="rId15"/>
    <p:sldId id="275" r:id="rId16"/>
    <p:sldId id="276" r:id="rId17"/>
    <p:sldId id="277" r:id="rId18"/>
    <p:sldId id="278" r:id="rId19"/>
    <p:sldId id="279" r:id="rId20"/>
    <p:sldId id="280" r:id="rId21"/>
    <p:sldId id="281" r:id="rId22"/>
    <p:sldId id="290" r:id="rId23"/>
    <p:sldId id="282" r:id="rId24"/>
    <p:sldId id="285" r:id="rId25"/>
    <p:sldId id="283" r:id="rId26"/>
    <p:sldId id="286" r:id="rId27"/>
    <p:sldId id="287" r:id="rId28"/>
    <p:sldId id="288" r:id="rId29"/>
    <p:sldId id="289" r:id="rId30"/>
    <p:sldId id="294" r:id="rId31"/>
    <p:sldId id="291" r:id="rId32"/>
    <p:sldId id="292" r:id="rId33"/>
    <p:sldId id="293" r:id="rId34"/>
    <p:sldId id="295" r:id="rId35"/>
    <p:sldId id="296" r:id="rId36"/>
    <p:sldId id="297" r:id="rId37"/>
    <p:sldId id="298" r:id="rId38"/>
    <p:sldId id="299" r:id="rId39"/>
    <p:sldId id="300" r:id="rId40"/>
    <p:sldId id="301" r:id="rId41"/>
    <p:sldId id="30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1" d="100"/>
          <a:sy n="111" d="100"/>
        </p:scale>
        <p:origin x="456" y="78"/>
      </p:cViewPr>
      <p:guideLst>
        <p:guide orient="horz" pos="2160"/>
        <p:guide pos="3840"/>
      </p:guideLst>
    </p:cSldViewPr>
  </p:slideViewPr>
  <p:notesTextViewPr>
    <p:cViewPr>
      <p:scale>
        <a:sx n="1" d="1"/>
        <a:sy n="1" d="1"/>
      </p:scale>
      <p:origin x="0" y="0"/>
    </p:cViewPr>
  </p:notesTextViewPr>
  <p:sorterViewPr>
    <p:cViewPr>
      <p:scale>
        <a:sx n="100" d="100"/>
        <a:sy n="100" d="100"/>
      </p:scale>
      <p:origin x="0" y="-60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3011B03-9D0C-4793-87F8-767AFE97B404}" type="datetimeFigureOut">
              <a:rPr lang="en-GB" smtClean="0"/>
              <a:t>01/10/2016 Saturday</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D273E2-CB82-424A-ADEE-947203C7A197}" type="slidenum">
              <a:rPr lang="en-GB" smtClean="0"/>
              <a:t>‹#›</a:t>
            </a:fld>
            <a:endParaRPr lang="en-GB"/>
          </a:p>
        </p:txBody>
      </p:sp>
    </p:spTree>
    <p:extLst>
      <p:ext uri="{BB962C8B-B14F-4D97-AF65-F5344CB8AC3E}">
        <p14:creationId xmlns:p14="http://schemas.microsoft.com/office/powerpoint/2010/main" val="3949410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011B03-9D0C-4793-87F8-767AFE97B404}" type="datetimeFigureOut">
              <a:rPr lang="en-GB" smtClean="0"/>
              <a:t>01/10/2016 Saturday</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D273E2-CB82-424A-ADEE-947203C7A197}" type="slidenum">
              <a:rPr lang="en-GB" smtClean="0"/>
              <a:t>‹#›</a:t>
            </a:fld>
            <a:endParaRPr lang="en-GB"/>
          </a:p>
        </p:txBody>
      </p:sp>
    </p:spTree>
    <p:extLst>
      <p:ext uri="{BB962C8B-B14F-4D97-AF65-F5344CB8AC3E}">
        <p14:creationId xmlns:p14="http://schemas.microsoft.com/office/powerpoint/2010/main" val="1943066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011B03-9D0C-4793-87F8-767AFE97B404}" type="datetimeFigureOut">
              <a:rPr lang="en-GB" smtClean="0"/>
              <a:t>01/10/2016 Saturday</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D273E2-CB82-424A-ADEE-947203C7A197}" type="slidenum">
              <a:rPr lang="en-GB" smtClean="0"/>
              <a:t>‹#›</a:t>
            </a:fld>
            <a:endParaRPr lang="en-GB"/>
          </a:p>
        </p:txBody>
      </p:sp>
    </p:spTree>
    <p:extLst>
      <p:ext uri="{BB962C8B-B14F-4D97-AF65-F5344CB8AC3E}">
        <p14:creationId xmlns:p14="http://schemas.microsoft.com/office/powerpoint/2010/main" val="4098763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011B03-9D0C-4793-87F8-767AFE97B404}" type="datetimeFigureOut">
              <a:rPr lang="en-GB" smtClean="0"/>
              <a:t>01/10/2016 Saturday</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D273E2-CB82-424A-ADEE-947203C7A197}" type="slidenum">
              <a:rPr lang="en-GB" smtClean="0"/>
              <a:t>‹#›</a:t>
            </a:fld>
            <a:endParaRPr lang="en-GB"/>
          </a:p>
        </p:txBody>
      </p:sp>
    </p:spTree>
    <p:extLst>
      <p:ext uri="{BB962C8B-B14F-4D97-AF65-F5344CB8AC3E}">
        <p14:creationId xmlns:p14="http://schemas.microsoft.com/office/powerpoint/2010/main" val="3503495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011B03-9D0C-4793-87F8-767AFE97B404}" type="datetimeFigureOut">
              <a:rPr lang="en-GB" smtClean="0"/>
              <a:t>01/10/2016 Saturday</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D273E2-CB82-424A-ADEE-947203C7A197}" type="slidenum">
              <a:rPr lang="en-GB" smtClean="0"/>
              <a:t>‹#›</a:t>
            </a:fld>
            <a:endParaRPr lang="en-GB"/>
          </a:p>
        </p:txBody>
      </p:sp>
    </p:spTree>
    <p:extLst>
      <p:ext uri="{BB962C8B-B14F-4D97-AF65-F5344CB8AC3E}">
        <p14:creationId xmlns:p14="http://schemas.microsoft.com/office/powerpoint/2010/main" val="1187977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3011B03-9D0C-4793-87F8-767AFE97B404}" type="datetimeFigureOut">
              <a:rPr lang="en-GB" smtClean="0"/>
              <a:t>01/10/2016 Saturday</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D273E2-CB82-424A-ADEE-947203C7A197}" type="slidenum">
              <a:rPr lang="en-GB" smtClean="0"/>
              <a:t>‹#›</a:t>
            </a:fld>
            <a:endParaRPr lang="en-GB"/>
          </a:p>
        </p:txBody>
      </p:sp>
    </p:spTree>
    <p:extLst>
      <p:ext uri="{BB962C8B-B14F-4D97-AF65-F5344CB8AC3E}">
        <p14:creationId xmlns:p14="http://schemas.microsoft.com/office/powerpoint/2010/main" val="4071593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3011B03-9D0C-4793-87F8-767AFE97B404}" type="datetimeFigureOut">
              <a:rPr lang="en-GB" smtClean="0"/>
              <a:t>01/10/2016 Saturday</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D273E2-CB82-424A-ADEE-947203C7A197}" type="slidenum">
              <a:rPr lang="en-GB" smtClean="0"/>
              <a:t>‹#›</a:t>
            </a:fld>
            <a:endParaRPr lang="en-GB"/>
          </a:p>
        </p:txBody>
      </p:sp>
    </p:spTree>
    <p:extLst>
      <p:ext uri="{BB962C8B-B14F-4D97-AF65-F5344CB8AC3E}">
        <p14:creationId xmlns:p14="http://schemas.microsoft.com/office/powerpoint/2010/main" val="993972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3011B03-9D0C-4793-87F8-767AFE97B404}" type="datetimeFigureOut">
              <a:rPr lang="en-GB" smtClean="0"/>
              <a:t>01/10/2016 Saturday</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D273E2-CB82-424A-ADEE-947203C7A197}" type="slidenum">
              <a:rPr lang="en-GB" smtClean="0"/>
              <a:t>‹#›</a:t>
            </a:fld>
            <a:endParaRPr lang="en-GB"/>
          </a:p>
        </p:txBody>
      </p:sp>
    </p:spTree>
    <p:extLst>
      <p:ext uri="{BB962C8B-B14F-4D97-AF65-F5344CB8AC3E}">
        <p14:creationId xmlns:p14="http://schemas.microsoft.com/office/powerpoint/2010/main" val="3337394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11B03-9D0C-4793-87F8-767AFE97B404}" type="datetimeFigureOut">
              <a:rPr lang="en-GB" smtClean="0"/>
              <a:t>01/10/2016 Saturday</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D273E2-CB82-424A-ADEE-947203C7A197}" type="slidenum">
              <a:rPr lang="en-GB" smtClean="0"/>
              <a:t>‹#›</a:t>
            </a:fld>
            <a:endParaRPr lang="en-GB"/>
          </a:p>
        </p:txBody>
      </p:sp>
    </p:spTree>
    <p:extLst>
      <p:ext uri="{BB962C8B-B14F-4D97-AF65-F5344CB8AC3E}">
        <p14:creationId xmlns:p14="http://schemas.microsoft.com/office/powerpoint/2010/main" val="217086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011B03-9D0C-4793-87F8-767AFE97B404}" type="datetimeFigureOut">
              <a:rPr lang="en-GB" smtClean="0"/>
              <a:t>01/10/2016 Saturday</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D273E2-CB82-424A-ADEE-947203C7A197}" type="slidenum">
              <a:rPr lang="en-GB" smtClean="0"/>
              <a:t>‹#›</a:t>
            </a:fld>
            <a:endParaRPr lang="en-GB"/>
          </a:p>
        </p:txBody>
      </p:sp>
    </p:spTree>
    <p:extLst>
      <p:ext uri="{BB962C8B-B14F-4D97-AF65-F5344CB8AC3E}">
        <p14:creationId xmlns:p14="http://schemas.microsoft.com/office/powerpoint/2010/main" val="83788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011B03-9D0C-4793-87F8-767AFE97B404}" type="datetimeFigureOut">
              <a:rPr lang="en-GB" smtClean="0"/>
              <a:t>01/10/2016 Saturday</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D273E2-CB82-424A-ADEE-947203C7A197}" type="slidenum">
              <a:rPr lang="en-GB" smtClean="0"/>
              <a:t>‹#›</a:t>
            </a:fld>
            <a:endParaRPr lang="en-GB"/>
          </a:p>
        </p:txBody>
      </p:sp>
    </p:spTree>
    <p:extLst>
      <p:ext uri="{BB962C8B-B14F-4D97-AF65-F5344CB8AC3E}">
        <p14:creationId xmlns:p14="http://schemas.microsoft.com/office/powerpoint/2010/main" val="3725153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011B03-9D0C-4793-87F8-767AFE97B404}" type="datetimeFigureOut">
              <a:rPr lang="en-GB" smtClean="0"/>
              <a:t>01/10/2016 Saturday</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D273E2-CB82-424A-ADEE-947203C7A197}" type="slidenum">
              <a:rPr lang="en-GB" smtClean="0"/>
              <a:t>‹#›</a:t>
            </a:fld>
            <a:endParaRPr lang="en-GB"/>
          </a:p>
        </p:txBody>
      </p:sp>
    </p:spTree>
    <p:extLst>
      <p:ext uri="{BB962C8B-B14F-4D97-AF65-F5344CB8AC3E}">
        <p14:creationId xmlns:p14="http://schemas.microsoft.com/office/powerpoint/2010/main" val="4068543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51132"/>
          </a:xfrm>
          <a:prstGeom prst="rect">
            <a:avLst/>
          </a:prstGeom>
        </p:spPr>
      </p:pic>
      <p:sp>
        <p:nvSpPr>
          <p:cNvPr id="2" name="Title 1"/>
          <p:cNvSpPr>
            <a:spLocks noGrp="1"/>
          </p:cNvSpPr>
          <p:nvPr>
            <p:ph type="ctrTitle"/>
          </p:nvPr>
        </p:nvSpPr>
        <p:spPr>
          <a:xfrm>
            <a:off x="600075" y="440876"/>
            <a:ext cx="10848975" cy="680558"/>
          </a:xfrm>
        </p:spPr>
        <p:txBody>
          <a:bodyPr>
            <a:normAutofit fontScale="90000"/>
          </a:bodyPr>
          <a:lstStyle/>
          <a:p>
            <a:br>
              <a:rPr lang="en-GB" sz="4000" dirty="0"/>
            </a:br>
            <a:br>
              <a:rPr lang="en-GB" dirty="0"/>
            </a:br>
            <a:r>
              <a:rPr lang="en-GB" dirty="0"/>
              <a:t> </a:t>
            </a:r>
            <a:br>
              <a:rPr lang="en-GB" dirty="0"/>
            </a:br>
            <a:r>
              <a:rPr lang="en-GB" sz="4400" b="1" dirty="0">
                <a:ln>
                  <a:solidFill>
                    <a:schemeClr val="tx1"/>
                  </a:solidFill>
                </a:ln>
                <a:solidFill>
                  <a:schemeClr val="bg1">
                    <a:alpha val="95000"/>
                  </a:schemeClr>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servant – a comfort for Jerusalem</a:t>
            </a:r>
            <a:endParaRPr lang="en-GB" sz="4400" dirty="0">
              <a:ln>
                <a:solidFill>
                  <a:schemeClr val="tx1"/>
                </a:solidFill>
              </a:ln>
              <a:solidFill>
                <a:schemeClr val="bg1">
                  <a:alpha val="95000"/>
                </a:schemeClr>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524000" y="1121434"/>
            <a:ext cx="9144000" cy="439947"/>
          </a:xfrm>
        </p:spPr>
        <p:txBody>
          <a:bodyPr/>
          <a:lstStyle/>
          <a:p>
            <a:r>
              <a:rPr lang="en-GB" b="1"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rPr>
              <a:t>Isaiah 51:1-52:12</a:t>
            </a:r>
            <a:endParaRPr lang="en-GB"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58703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51132"/>
          </a:xfrm>
          <a:prstGeom prst="rect">
            <a:avLst/>
          </a:prstGeom>
        </p:spPr>
      </p:pic>
      <p:sp>
        <p:nvSpPr>
          <p:cNvPr id="2" name="Title 1"/>
          <p:cNvSpPr>
            <a:spLocks noGrp="1"/>
          </p:cNvSpPr>
          <p:nvPr>
            <p:ph type="ctrTitle"/>
          </p:nvPr>
        </p:nvSpPr>
        <p:spPr>
          <a:xfrm>
            <a:off x="581025" y="440876"/>
            <a:ext cx="10834687" cy="680558"/>
          </a:xfrm>
        </p:spPr>
        <p:txBody>
          <a:bodyPr>
            <a:normAutofit fontScale="90000"/>
          </a:bodyPr>
          <a:lstStyle/>
          <a:p>
            <a:br>
              <a:rPr lang="en-GB" sz="4000" dirty="0"/>
            </a:br>
            <a:br>
              <a:rPr lang="en-GB" dirty="0"/>
            </a:br>
            <a:r>
              <a:rPr lang="en-GB" dirty="0"/>
              <a:t> </a:t>
            </a:r>
            <a:br>
              <a:rPr lang="en-GB" dirty="0"/>
            </a:br>
            <a:r>
              <a:rPr lang="en-GB" sz="4400" b="1"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servant – a comfort for Jerusalem</a:t>
            </a:r>
            <a:endParaRPr lang="en-GB" sz="4400"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524000" y="1121434"/>
            <a:ext cx="9144000" cy="439947"/>
          </a:xfrm>
        </p:spPr>
        <p:txBody>
          <a:bodyPr/>
          <a:lstStyle/>
          <a:p>
            <a:r>
              <a:rPr lang="en-GB" b="1"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rPr>
              <a:t>Isaiah 51:1-52:12</a:t>
            </a:r>
            <a:endParaRPr lang="en-GB"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776287" y="1721241"/>
            <a:ext cx="10639425" cy="1877437"/>
          </a:xfrm>
          <a:prstGeom prst="rect">
            <a:avLst/>
          </a:prstGeom>
          <a:solidFill>
            <a:schemeClr val="accent4">
              <a:lumMod val="20000"/>
              <a:lumOff val="80000"/>
            </a:schemeClr>
          </a:solidFill>
        </p:spPr>
        <p:txBody>
          <a:bodyPr wrap="square" rtlCol="0">
            <a:spAutoFit/>
          </a:bodyPr>
          <a:lstStyle/>
          <a:p>
            <a:pPr marL="742950" indent="-742950">
              <a:buFont typeface="+mj-lt"/>
              <a:buAutoNum type="arabicPeriod"/>
            </a:pPr>
            <a:r>
              <a:rPr lang="en-GB" sz="3600" b="1" dirty="0">
                <a:ln>
                  <a:solidFill>
                    <a:schemeClr val="tx1"/>
                  </a:solidFill>
                </a:ln>
                <a:solidFill>
                  <a:srgbClr val="0070C0"/>
                </a:solidFill>
              </a:rPr>
              <a:t>A Highway to Zion 51:1-11</a:t>
            </a:r>
          </a:p>
          <a:p>
            <a:pPr marL="1076325" indent="-361950">
              <a:buFont typeface="Arial" panose="020B0604020202020204" pitchFamily="34" charset="0"/>
              <a:buChar char="•"/>
            </a:pPr>
            <a:r>
              <a:rPr lang="en-GB" sz="2400" b="1" dirty="0">
                <a:ln>
                  <a:solidFill>
                    <a:schemeClr val="tx1"/>
                  </a:solidFill>
                </a:ln>
                <a:solidFill>
                  <a:srgbClr val="00B0F0"/>
                </a:solidFill>
                <a:effectLst>
                  <a:glow>
                    <a:schemeClr val="bg1"/>
                  </a:glow>
                </a:effectLst>
              </a:rPr>
              <a:t>Comfort for exiled pilgrims</a:t>
            </a:r>
          </a:p>
          <a:p>
            <a:pPr marL="1076325" indent="-361950">
              <a:buFont typeface="Arial" panose="020B0604020202020204" pitchFamily="34" charset="0"/>
              <a:buChar char="•"/>
            </a:pPr>
            <a:r>
              <a:rPr lang="en-GB" sz="2400" b="1" dirty="0">
                <a:ln>
                  <a:solidFill>
                    <a:schemeClr val="tx1"/>
                  </a:solidFill>
                </a:ln>
                <a:solidFill>
                  <a:srgbClr val="00B0F0"/>
                </a:solidFill>
                <a:effectLst>
                  <a:glow>
                    <a:schemeClr val="bg1"/>
                  </a:glow>
                </a:effectLst>
              </a:rPr>
              <a:t>Pilgrimages part of heritage</a:t>
            </a:r>
          </a:p>
          <a:p>
            <a:pPr marL="1076325" indent="-361950">
              <a:buFont typeface="Arial" panose="020B0604020202020204" pitchFamily="34" charset="0"/>
              <a:buChar char="•"/>
            </a:pPr>
            <a:r>
              <a:rPr lang="en-GB" sz="3200" b="1" dirty="0">
                <a:ln>
                  <a:solidFill>
                    <a:schemeClr val="tx1"/>
                  </a:solidFill>
                </a:ln>
                <a:solidFill>
                  <a:srgbClr val="00B0F0"/>
                </a:solidFill>
                <a:effectLst>
                  <a:glow>
                    <a:schemeClr val="bg1"/>
                  </a:glow>
                </a:effectLst>
              </a:rPr>
              <a:t>Comfort reserved for faithful</a:t>
            </a:r>
          </a:p>
        </p:txBody>
      </p:sp>
    </p:spTree>
    <p:extLst>
      <p:ext uri="{BB962C8B-B14F-4D97-AF65-F5344CB8AC3E}">
        <p14:creationId xmlns:p14="http://schemas.microsoft.com/office/powerpoint/2010/main" val="1510705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51132"/>
          </a:xfrm>
          <a:prstGeom prst="rect">
            <a:avLst/>
          </a:prstGeom>
        </p:spPr>
      </p:pic>
      <p:sp>
        <p:nvSpPr>
          <p:cNvPr id="2" name="Title 1"/>
          <p:cNvSpPr>
            <a:spLocks noGrp="1"/>
          </p:cNvSpPr>
          <p:nvPr>
            <p:ph type="ctrTitle"/>
          </p:nvPr>
        </p:nvSpPr>
        <p:spPr>
          <a:xfrm>
            <a:off x="581025" y="440876"/>
            <a:ext cx="10834687" cy="680558"/>
          </a:xfrm>
        </p:spPr>
        <p:txBody>
          <a:bodyPr>
            <a:normAutofit fontScale="90000"/>
          </a:bodyPr>
          <a:lstStyle/>
          <a:p>
            <a:br>
              <a:rPr lang="en-GB" sz="4000" dirty="0"/>
            </a:br>
            <a:br>
              <a:rPr lang="en-GB" dirty="0"/>
            </a:br>
            <a:r>
              <a:rPr lang="en-GB" dirty="0"/>
              <a:t> </a:t>
            </a:r>
            <a:br>
              <a:rPr lang="en-GB" dirty="0"/>
            </a:br>
            <a:r>
              <a:rPr lang="en-GB" sz="4400" b="1"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servant – a comfort for Jerusalem</a:t>
            </a:r>
            <a:endParaRPr lang="en-GB" sz="4400"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524000" y="1121434"/>
            <a:ext cx="9144000" cy="439947"/>
          </a:xfrm>
        </p:spPr>
        <p:txBody>
          <a:bodyPr/>
          <a:lstStyle/>
          <a:p>
            <a:r>
              <a:rPr lang="en-GB" b="1"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rPr>
              <a:t>Isaiah 51:1-52:12</a:t>
            </a:r>
            <a:endParaRPr lang="en-GB"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776287" y="1721241"/>
            <a:ext cx="10639425" cy="2369880"/>
          </a:xfrm>
          <a:prstGeom prst="rect">
            <a:avLst/>
          </a:prstGeom>
          <a:solidFill>
            <a:schemeClr val="accent4">
              <a:lumMod val="20000"/>
              <a:lumOff val="80000"/>
            </a:schemeClr>
          </a:solidFill>
        </p:spPr>
        <p:txBody>
          <a:bodyPr wrap="square" rtlCol="0">
            <a:spAutoFit/>
          </a:bodyPr>
          <a:lstStyle/>
          <a:p>
            <a:pPr marL="742950" indent="-742950">
              <a:buFont typeface="+mj-lt"/>
              <a:buAutoNum type="arabicPeriod"/>
            </a:pPr>
            <a:r>
              <a:rPr lang="en-GB" sz="3600" b="1" dirty="0">
                <a:ln>
                  <a:solidFill>
                    <a:schemeClr val="tx1"/>
                  </a:solidFill>
                </a:ln>
                <a:solidFill>
                  <a:srgbClr val="0070C0"/>
                </a:solidFill>
              </a:rPr>
              <a:t>A Highway to Zion 51:1-11</a:t>
            </a:r>
          </a:p>
          <a:p>
            <a:pPr marL="1076325" indent="-361950">
              <a:buFont typeface="Arial" panose="020B0604020202020204" pitchFamily="34" charset="0"/>
              <a:buChar char="•"/>
            </a:pPr>
            <a:r>
              <a:rPr lang="en-GB" sz="2400" b="1" dirty="0">
                <a:ln>
                  <a:solidFill>
                    <a:schemeClr val="tx1"/>
                  </a:solidFill>
                </a:ln>
                <a:solidFill>
                  <a:srgbClr val="00B0F0"/>
                </a:solidFill>
                <a:effectLst>
                  <a:glow>
                    <a:schemeClr val="bg1"/>
                  </a:glow>
                </a:effectLst>
              </a:rPr>
              <a:t>Comfort for exiled pilgrims</a:t>
            </a:r>
          </a:p>
          <a:p>
            <a:pPr marL="1076325" indent="-361950">
              <a:buFont typeface="Arial" panose="020B0604020202020204" pitchFamily="34" charset="0"/>
              <a:buChar char="•"/>
            </a:pPr>
            <a:r>
              <a:rPr lang="en-GB" sz="2400" b="1" dirty="0">
                <a:ln>
                  <a:solidFill>
                    <a:schemeClr val="tx1"/>
                  </a:solidFill>
                </a:ln>
                <a:solidFill>
                  <a:srgbClr val="00B0F0"/>
                </a:solidFill>
                <a:effectLst>
                  <a:glow>
                    <a:schemeClr val="bg1"/>
                  </a:glow>
                </a:effectLst>
              </a:rPr>
              <a:t>Pilgrimages part of heritage</a:t>
            </a:r>
          </a:p>
          <a:p>
            <a:pPr marL="1076325" indent="-361950">
              <a:buFont typeface="Arial" panose="020B0604020202020204" pitchFamily="34" charset="0"/>
              <a:buChar char="•"/>
            </a:pPr>
            <a:r>
              <a:rPr lang="en-GB" sz="3200" b="1" dirty="0">
                <a:ln>
                  <a:solidFill>
                    <a:schemeClr val="tx1"/>
                  </a:solidFill>
                </a:ln>
                <a:solidFill>
                  <a:srgbClr val="00B0F0"/>
                </a:solidFill>
                <a:effectLst>
                  <a:glow>
                    <a:schemeClr val="bg1"/>
                  </a:glow>
                </a:effectLst>
              </a:rPr>
              <a:t>Comfort reserved for faithful</a:t>
            </a:r>
          </a:p>
          <a:p>
            <a:pPr marL="1628775" lvl="1" indent="-457200">
              <a:buFont typeface="Wingdings" panose="05000000000000000000" pitchFamily="2" charset="2"/>
              <a:buChar char="Ø"/>
            </a:pPr>
            <a:r>
              <a:rPr lang="en-GB" sz="3200" b="1" dirty="0">
                <a:ln>
                  <a:solidFill>
                    <a:schemeClr val="tx1"/>
                  </a:solidFill>
                </a:ln>
                <a:solidFill>
                  <a:srgbClr val="C00000"/>
                </a:solidFill>
                <a:effectLst>
                  <a:glow>
                    <a:schemeClr val="bg1"/>
                  </a:glow>
                </a:effectLst>
              </a:rPr>
              <a:t>Remember God’s promises</a:t>
            </a:r>
          </a:p>
        </p:txBody>
      </p:sp>
    </p:spTree>
    <p:extLst>
      <p:ext uri="{BB962C8B-B14F-4D97-AF65-F5344CB8AC3E}">
        <p14:creationId xmlns:p14="http://schemas.microsoft.com/office/powerpoint/2010/main" val="814611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51132"/>
          </a:xfrm>
          <a:prstGeom prst="rect">
            <a:avLst/>
          </a:prstGeom>
        </p:spPr>
      </p:pic>
      <p:sp>
        <p:nvSpPr>
          <p:cNvPr id="2" name="Title 1"/>
          <p:cNvSpPr>
            <a:spLocks noGrp="1"/>
          </p:cNvSpPr>
          <p:nvPr>
            <p:ph type="ctrTitle"/>
          </p:nvPr>
        </p:nvSpPr>
        <p:spPr>
          <a:xfrm>
            <a:off x="581025" y="440876"/>
            <a:ext cx="10834687" cy="680558"/>
          </a:xfrm>
        </p:spPr>
        <p:txBody>
          <a:bodyPr>
            <a:normAutofit fontScale="90000"/>
          </a:bodyPr>
          <a:lstStyle/>
          <a:p>
            <a:br>
              <a:rPr lang="en-GB" sz="4000" dirty="0"/>
            </a:br>
            <a:br>
              <a:rPr lang="en-GB" dirty="0"/>
            </a:br>
            <a:r>
              <a:rPr lang="en-GB" dirty="0"/>
              <a:t> </a:t>
            </a:r>
            <a:br>
              <a:rPr lang="en-GB" dirty="0"/>
            </a:br>
            <a:r>
              <a:rPr lang="en-GB" sz="4400" b="1"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servant – a comfort for Jerusalem</a:t>
            </a:r>
            <a:endParaRPr lang="en-GB" sz="4400"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524000" y="1121434"/>
            <a:ext cx="9144000" cy="439947"/>
          </a:xfrm>
        </p:spPr>
        <p:txBody>
          <a:bodyPr/>
          <a:lstStyle/>
          <a:p>
            <a:r>
              <a:rPr lang="en-GB" b="1"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rPr>
              <a:t>Isaiah 51:1-52:12</a:t>
            </a:r>
            <a:endParaRPr lang="en-GB"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776287" y="1721241"/>
            <a:ext cx="10639425" cy="2739211"/>
          </a:xfrm>
          <a:prstGeom prst="rect">
            <a:avLst/>
          </a:prstGeom>
          <a:solidFill>
            <a:schemeClr val="accent4">
              <a:lumMod val="20000"/>
              <a:lumOff val="80000"/>
            </a:schemeClr>
          </a:solidFill>
        </p:spPr>
        <p:txBody>
          <a:bodyPr wrap="square" rtlCol="0">
            <a:spAutoFit/>
          </a:bodyPr>
          <a:lstStyle/>
          <a:p>
            <a:pPr marL="742950" indent="-742950">
              <a:buFont typeface="+mj-lt"/>
              <a:buAutoNum type="arabicPeriod"/>
            </a:pPr>
            <a:r>
              <a:rPr lang="en-GB" sz="3600" b="1" dirty="0">
                <a:ln>
                  <a:solidFill>
                    <a:schemeClr val="tx1"/>
                  </a:solidFill>
                </a:ln>
                <a:solidFill>
                  <a:srgbClr val="0070C0"/>
                </a:solidFill>
              </a:rPr>
              <a:t>A Highway to Zion 51:1-11</a:t>
            </a:r>
          </a:p>
          <a:p>
            <a:pPr marL="1076325" indent="-361950">
              <a:buFont typeface="Arial" panose="020B0604020202020204" pitchFamily="34" charset="0"/>
              <a:buChar char="•"/>
            </a:pPr>
            <a:r>
              <a:rPr lang="en-GB" sz="2400" b="1" dirty="0">
                <a:ln>
                  <a:solidFill>
                    <a:schemeClr val="tx1"/>
                  </a:solidFill>
                </a:ln>
                <a:solidFill>
                  <a:srgbClr val="00B0F0"/>
                </a:solidFill>
                <a:effectLst>
                  <a:glow>
                    <a:schemeClr val="bg1"/>
                  </a:glow>
                </a:effectLst>
              </a:rPr>
              <a:t>Comfort for exiled pilgrims</a:t>
            </a:r>
          </a:p>
          <a:p>
            <a:pPr marL="1076325" indent="-361950">
              <a:buFont typeface="Arial" panose="020B0604020202020204" pitchFamily="34" charset="0"/>
              <a:buChar char="•"/>
            </a:pPr>
            <a:r>
              <a:rPr lang="en-GB" sz="2400" b="1" dirty="0">
                <a:ln>
                  <a:solidFill>
                    <a:schemeClr val="tx1"/>
                  </a:solidFill>
                </a:ln>
                <a:solidFill>
                  <a:srgbClr val="00B0F0"/>
                </a:solidFill>
                <a:effectLst>
                  <a:glow>
                    <a:schemeClr val="bg1"/>
                  </a:glow>
                </a:effectLst>
              </a:rPr>
              <a:t>Pilgrimages part of heritage</a:t>
            </a:r>
          </a:p>
          <a:p>
            <a:pPr marL="1076325" indent="-361950">
              <a:buFont typeface="Arial" panose="020B0604020202020204" pitchFamily="34" charset="0"/>
              <a:buChar char="•"/>
            </a:pPr>
            <a:r>
              <a:rPr lang="en-GB" sz="3200" b="1" dirty="0">
                <a:ln>
                  <a:solidFill>
                    <a:schemeClr val="tx1"/>
                  </a:solidFill>
                </a:ln>
                <a:solidFill>
                  <a:srgbClr val="00B0F0"/>
                </a:solidFill>
                <a:effectLst>
                  <a:glow>
                    <a:schemeClr val="bg1"/>
                  </a:glow>
                </a:effectLst>
              </a:rPr>
              <a:t>Comfort reserved for faithful</a:t>
            </a:r>
          </a:p>
          <a:p>
            <a:pPr marL="1628775" lvl="1" indent="-457200">
              <a:buFont typeface="Wingdings" panose="05000000000000000000" pitchFamily="2" charset="2"/>
              <a:buChar char="Ø"/>
            </a:pPr>
            <a:r>
              <a:rPr lang="en-GB" sz="2400" b="1" dirty="0">
                <a:ln>
                  <a:solidFill>
                    <a:schemeClr val="tx1"/>
                  </a:solidFill>
                </a:ln>
                <a:solidFill>
                  <a:srgbClr val="C00000"/>
                </a:solidFill>
                <a:effectLst>
                  <a:glow>
                    <a:schemeClr val="bg1"/>
                  </a:glow>
                </a:effectLst>
              </a:rPr>
              <a:t>Remember God’s promises</a:t>
            </a:r>
          </a:p>
          <a:p>
            <a:pPr marL="1628775" lvl="1" indent="-457200">
              <a:buFont typeface="Wingdings" panose="05000000000000000000" pitchFamily="2" charset="2"/>
              <a:buChar char="Ø"/>
            </a:pPr>
            <a:r>
              <a:rPr lang="en-GB" sz="3200" b="1" dirty="0">
                <a:ln>
                  <a:solidFill>
                    <a:schemeClr val="tx1"/>
                  </a:solidFill>
                </a:ln>
                <a:solidFill>
                  <a:srgbClr val="C00000"/>
                </a:solidFill>
                <a:effectLst>
                  <a:glow>
                    <a:schemeClr val="bg1"/>
                  </a:glow>
                </a:effectLst>
              </a:rPr>
              <a:t>Remember God’s past actions</a:t>
            </a:r>
          </a:p>
        </p:txBody>
      </p:sp>
    </p:spTree>
    <p:extLst>
      <p:ext uri="{BB962C8B-B14F-4D97-AF65-F5344CB8AC3E}">
        <p14:creationId xmlns:p14="http://schemas.microsoft.com/office/powerpoint/2010/main" val="2379036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51132"/>
          </a:xfrm>
          <a:prstGeom prst="rect">
            <a:avLst/>
          </a:prstGeom>
        </p:spPr>
      </p:pic>
      <p:sp>
        <p:nvSpPr>
          <p:cNvPr id="2" name="Title 1"/>
          <p:cNvSpPr>
            <a:spLocks noGrp="1"/>
          </p:cNvSpPr>
          <p:nvPr>
            <p:ph type="ctrTitle"/>
          </p:nvPr>
        </p:nvSpPr>
        <p:spPr>
          <a:xfrm>
            <a:off x="581025" y="440876"/>
            <a:ext cx="10834687" cy="680558"/>
          </a:xfrm>
        </p:spPr>
        <p:txBody>
          <a:bodyPr>
            <a:normAutofit fontScale="90000"/>
          </a:bodyPr>
          <a:lstStyle/>
          <a:p>
            <a:br>
              <a:rPr lang="en-GB" sz="4000" dirty="0"/>
            </a:br>
            <a:br>
              <a:rPr lang="en-GB" dirty="0"/>
            </a:br>
            <a:r>
              <a:rPr lang="en-GB" dirty="0"/>
              <a:t> </a:t>
            </a:r>
            <a:br>
              <a:rPr lang="en-GB" dirty="0"/>
            </a:br>
            <a:r>
              <a:rPr lang="en-GB" sz="4400" b="1"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servant – a comfort for Jerusalem</a:t>
            </a:r>
            <a:endParaRPr lang="en-GB" sz="4400"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524000" y="1121434"/>
            <a:ext cx="9144000" cy="439947"/>
          </a:xfrm>
        </p:spPr>
        <p:txBody>
          <a:bodyPr/>
          <a:lstStyle/>
          <a:p>
            <a:r>
              <a:rPr lang="en-GB" b="1"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rPr>
              <a:t>Isaiah 51:1-52:12</a:t>
            </a:r>
            <a:endParaRPr lang="en-GB"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776287" y="1721241"/>
            <a:ext cx="10639425" cy="3231654"/>
          </a:xfrm>
          <a:prstGeom prst="rect">
            <a:avLst/>
          </a:prstGeom>
          <a:solidFill>
            <a:schemeClr val="accent4">
              <a:lumMod val="20000"/>
              <a:lumOff val="80000"/>
            </a:schemeClr>
          </a:solidFill>
        </p:spPr>
        <p:txBody>
          <a:bodyPr wrap="square" rtlCol="0">
            <a:spAutoFit/>
          </a:bodyPr>
          <a:lstStyle/>
          <a:p>
            <a:pPr marL="742950" indent="-742950">
              <a:buFont typeface="+mj-lt"/>
              <a:buAutoNum type="arabicPeriod"/>
            </a:pPr>
            <a:r>
              <a:rPr lang="en-GB" sz="3600" b="1" dirty="0">
                <a:ln>
                  <a:solidFill>
                    <a:schemeClr val="tx1"/>
                  </a:solidFill>
                </a:ln>
                <a:solidFill>
                  <a:srgbClr val="0070C0"/>
                </a:solidFill>
              </a:rPr>
              <a:t>A Highway to Zion 51:1-11</a:t>
            </a:r>
          </a:p>
          <a:p>
            <a:pPr marL="1076325" indent="-361950">
              <a:buFont typeface="Arial" panose="020B0604020202020204" pitchFamily="34" charset="0"/>
              <a:buChar char="•"/>
            </a:pPr>
            <a:r>
              <a:rPr lang="en-GB" sz="2400" b="1" dirty="0">
                <a:ln>
                  <a:solidFill>
                    <a:schemeClr val="tx1"/>
                  </a:solidFill>
                </a:ln>
                <a:solidFill>
                  <a:srgbClr val="00B0F0"/>
                </a:solidFill>
                <a:effectLst>
                  <a:glow>
                    <a:schemeClr val="bg1"/>
                  </a:glow>
                </a:effectLst>
              </a:rPr>
              <a:t>Comfort for exiled pilgrims</a:t>
            </a:r>
          </a:p>
          <a:p>
            <a:pPr marL="1076325" indent="-361950">
              <a:buFont typeface="Arial" panose="020B0604020202020204" pitchFamily="34" charset="0"/>
              <a:buChar char="•"/>
            </a:pPr>
            <a:r>
              <a:rPr lang="en-GB" sz="2400" b="1" dirty="0">
                <a:ln>
                  <a:solidFill>
                    <a:schemeClr val="tx1"/>
                  </a:solidFill>
                </a:ln>
                <a:solidFill>
                  <a:srgbClr val="00B0F0"/>
                </a:solidFill>
                <a:effectLst>
                  <a:glow>
                    <a:schemeClr val="bg1"/>
                  </a:glow>
                </a:effectLst>
              </a:rPr>
              <a:t>Pilgrimages part of heritage</a:t>
            </a:r>
          </a:p>
          <a:p>
            <a:pPr marL="1076325" indent="-361950">
              <a:buFont typeface="Arial" panose="020B0604020202020204" pitchFamily="34" charset="0"/>
              <a:buChar char="•"/>
            </a:pPr>
            <a:r>
              <a:rPr lang="en-GB" sz="3200" b="1" dirty="0">
                <a:ln>
                  <a:solidFill>
                    <a:schemeClr val="tx1"/>
                  </a:solidFill>
                </a:ln>
                <a:solidFill>
                  <a:srgbClr val="00B0F0"/>
                </a:solidFill>
                <a:effectLst>
                  <a:glow>
                    <a:schemeClr val="bg1"/>
                  </a:glow>
                </a:effectLst>
              </a:rPr>
              <a:t>Comfort reserved for faithful</a:t>
            </a:r>
          </a:p>
          <a:p>
            <a:pPr marL="1628775" lvl="1" indent="-457200">
              <a:buFont typeface="Wingdings" panose="05000000000000000000" pitchFamily="2" charset="2"/>
              <a:buChar char="Ø"/>
            </a:pPr>
            <a:r>
              <a:rPr lang="en-GB" sz="2400" b="1" dirty="0">
                <a:ln>
                  <a:solidFill>
                    <a:schemeClr val="tx1"/>
                  </a:solidFill>
                </a:ln>
                <a:solidFill>
                  <a:srgbClr val="C00000"/>
                </a:solidFill>
                <a:effectLst>
                  <a:glow>
                    <a:schemeClr val="bg1"/>
                  </a:glow>
                </a:effectLst>
              </a:rPr>
              <a:t>Remember God’s promises</a:t>
            </a:r>
          </a:p>
          <a:p>
            <a:pPr marL="1628775" lvl="1" indent="-457200">
              <a:buFont typeface="Wingdings" panose="05000000000000000000" pitchFamily="2" charset="2"/>
              <a:buChar char="Ø"/>
            </a:pPr>
            <a:r>
              <a:rPr lang="en-GB" sz="2400" b="1" dirty="0">
                <a:ln>
                  <a:solidFill>
                    <a:schemeClr val="tx1"/>
                  </a:solidFill>
                </a:ln>
                <a:solidFill>
                  <a:srgbClr val="C00000"/>
                </a:solidFill>
                <a:effectLst>
                  <a:glow>
                    <a:schemeClr val="bg1"/>
                  </a:glow>
                </a:effectLst>
              </a:rPr>
              <a:t>Remember God’s past actions</a:t>
            </a:r>
          </a:p>
          <a:p>
            <a:pPr marL="1628775" lvl="1" indent="-457200">
              <a:buFont typeface="Wingdings" panose="05000000000000000000" pitchFamily="2" charset="2"/>
              <a:buChar char="Ø"/>
            </a:pPr>
            <a:r>
              <a:rPr lang="en-GB" sz="3200" b="1" dirty="0">
                <a:ln>
                  <a:solidFill>
                    <a:schemeClr val="tx1"/>
                  </a:solidFill>
                </a:ln>
                <a:solidFill>
                  <a:srgbClr val="C00000"/>
                </a:solidFill>
                <a:effectLst>
                  <a:glow>
                    <a:schemeClr val="bg1"/>
                  </a:glow>
                </a:effectLst>
              </a:rPr>
              <a:t>Remember God’s greater plans</a:t>
            </a:r>
          </a:p>
        </p:txBody>
      </p:sp>
    </p:spTree>
    <p:extLst>
      <p:ext uri="{BB962C8B-B14F-4D97-AF65-F5344CB8AC3E}">
        <p14:creationId xmlns:p14="http://schemas.microsoft.com/office/powerpoint/2010/main" val="1093282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51132"/>
          </a:xfrm>
          <a:prstGeom prst="rect">
            <a:avLst/>
          </a:prstGeom>
        </p:spPr>
      </p:pic>
      <p:sp>
        <p:nvSpPr>
          <p:cNvPr id="2" name="Title 1"/>
          <p:cNvSpPr>
            <a:spLocks noGrp="1"/>
          </p:cNvSpPr>
          <p:nvPr>
            <p:ph type="ctrTitle"/>
          </p:nvPr>
        </p:nvSpPr>
        <p:spPr>
          <a:xfrm>
            <a:off x="581025" y="440876"/>
            <a:ext cx="10834687" cy="680558"/>
          </a:xfrm>
        </p:spPr>
        <p:txBody>
          <a:bodyPr>
            <a:normAutofit fontScale="90000"/>
          </a:bodyPr>
          <a:lstStyle/>
          <a:p>
            <a:br>
              <a:rPr lang="en-GB" sz="4000" dirty="0"/>
            </a:br>
            <a:br>
              <a:rPr lang="en-GB" dirty="0"/>
            </a:br>
            <a:r>
              <a:rPr lang="en-GB" dirty="0"/>
              <a:t> </a:t>
            </a:r>
            <a:br>
              <a:rPr lang="en-GB" dirty="0"/>
            </a:br>
            <a:r>
              <a:rPr lang="en-GB" sz="4400" b="1"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servant – a comfort for Jerusalem</a:t>
            </a:r>
            <a:endParaRPr lang="en-GB" sz="4400"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524000" y="1121434"/>
            <a:ext cx="9144000" cy="439947"/>
          </a:xfrm>
        </p:spPr>
        <p:txBody>
          <a:bodyPr/>
          <a:lstStyle/>
          <a:p>
            <a:r>
              <a:rPr lang="en-GB" b="1"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rPr>
              <a:t>Isaiah 51:1-52:12</a:t>
            </a:r>
            <a:endParaRPr lang="en-GB"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776287" y="1721241"/>
            <a:ext cx="10639425" cy="1200329"/>
          </a:xfrm>
          <a:prstGeom prst="rect">
            <a:avLst/>
          </a:prstGeom>
          <a:solidFill>
            <a:schemeClr val="accent4">
              <a:lumMod val="20000"/>
              <a:lumOff val="80000"/>
            </a:schemeClr>
          </a:solidFill>
        </p:spPr>
        <p:txBody>
          <a:bodyPr wrap="square" rtlCol="0">
            <a:spAutoFit/>
          </a:bodyPr>
          <a:lstStyle/>
          <a:p>
            <a:pPr marL="742950" indent="-742950">
              <a:buFont typeface="+mj-lt"/>
              <a:buAutoNum type="arabicPeriod"/>
            </a:pPr>
            <a:r>
              <a:rPr lang="en-GB" sz="3600" b="1" dirty="0">
                <a:ln>
                  <a:solidFill>
                    <a:schemeClr val="tx1"/>
                  </a:solidFill>
                </a:ln>
                <a:solidFill>
                  <a:srgbClr val="0070C0"/>
                </a:solidFill>
              </a:rPr>
              <a:t>A Highway to Zion 51:1-11</a:t>
            </a:r>
          </a:p>
          <a:p>
            <a:pPr marL="1257300" indent="-542925">
              <a:buClr>
                <a:srgbClr val="7030A0"/>
              </a:buClr>
              <a:buSzPct val="90000"/>
              <a:buFont typeface="Wingdings" panose="05000000000000000000" pitchFamily="2" charset="2"/>
              <a:buChar char="v"/>
            </a:pPr>
            <a:r>
              <a:rPr lang="en-GB" sz="3600" b="1" dirty="0">
                <a:ln>
                  <a:solidFill>
                    <a:schemeClr val="tx1"/>
                  </a:solidFill>
                </a:ln>
                <a:solidFill>
                  <a:srgbClr val="0070C0"/>
                </a:solidFill>
              </a:rPr>
              <a:t> </a:t>
            </a:r>
            <a:r>
              <a:rPr lang="en-GB" sz="3600" b="1" dirty="0">
                <a:ln>
                  <a:solidFill>
                    <a:schemeClr val="tx1"/>
                  </a:solidFill>
                </a:ln>
                <a:solidFill>
                  <a:srgbClr val="7030A0"/>
                </a:solidFill>
              </a:rPr>
              <a:t>First accomplishment – Ezra 1; Nehemiah 2</a:t>
            </a:r>
          </a:p>
        </p:txBody>
      </p:sp>
    </p:spTree>
    <p:extLst>
      <p:ext uri="{BB962C8B-B14F-4D97-AF65-F5344CB8AC3E}">
        <p14:creationId xmlns:p14="http://schemas.microsoft.com/office/powerpoint/2010/main" val="3205564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51132"/>
          </a:xfrm>
          <a:prstGeom prst="rect">
            <a:avLst/>
          </a:prstGeom>
        </p:spPr>
      </p:pic>
      <p:sp>
        <p:nvSpPr>
          <p:cNvPr id="2" name="Title 1"/>
          <p:cNvSpPr>
            <a:spLocks noGrp="1"/>
          </p:cNvSpPr>
          <p:nvPr>
            <p:ph type="ctrTitle"/>
          </p:nvPr>
        </p:nvSpPr>
        <p:spPr>
          <a:xfrm>
            <a:off x="581025" y="440876"/>
            <a:ext cx="10834687" cy="680558"/>
          </a:xfrm>
        </p:spPr>
        <p:txBody>
          <a:bodyPr>
            <a:normAutofit fontScale="90000"/>
          </a:bodyPr>
          <a:lstStyle/>
          <a:p>
            <a:br>
              <a:rPr lang="en-GB" sz="4000" dirty="0"/>
            </a:br>
            <a:br>
              <a:rPr lang="en-GB" dirty="0"/>
            </a:br>
            <a:r>
              <a:rPr lang="en-GB" dirty="0"/>
              <a:t> </a:t>
            </a:r>
            <a:br>
              <a:rPr lang="en-GB" dirty="0"/>
            </a:br>
            <a:r>
              <a:rPr lang="en-GB" sz="4400" b="1"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servant – a comfort for Jerusalem</a:t>
            </a:r>
            <a:endParaRPr lang="en-GB" sz="4400"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524000" y="1121434"/>
            <a:ext cx="9144000" cy="439947"/>
          </a:xfrm>
        </p:spPr>
        <p:txBody>
          <a:bodyPr/>
          <a:lstStyle/>
          <a:p>
            <a:r>
              <a:rPr lang="en-GB" b="1"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rPr>
              <a:t>Isaiah 51:1-52:12</a:t>
            </a:r>
            <a:endParaRPr lang="en-GB"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776287" y="1721241"/>
            <a:ext cx="10639425" cy="1754326"/>
          </a:xfrm>
          <a:prstGeom prst="rect">
            <a:avLst/>
          </a:prstGeom>
          <a:solidFill>
            <a:schemeClr val="accent4">
              <a:lumMod val="20000"/>
              <a:lumOff val="80000"/>
            </a:schemeClr>
          </a:solidFill>
        </p:spPr>
        <p:txBody>
          <a:bodyPr wrap="square" rtlCol="0">
            <a:spAutoFit/>
          </a:bodyPr>
          <a:lstStyle/>
          <a:p>
            <a:pPr marL="742950" indent="-742950">
              <a:buFont typeface="+mj-lt"/>
              <a:buAutoNum type="arabicPeriod"/>
            </a:pPr>
            <a:r>
              <a:rPr lang="en-GB" sz="3600" b="1" dirty="0">
                <a:ln>
                  <a:solidFill>
                    <a:schemeClr val="tx1"/>
                  </a:solidFill>
                </a:ln>
                <a:solidFill>
                  <a:srgbClr val="0070C0"/>
                </a:solidFill>
              </a:rPr>
              <a:t>A Highway to Zion 51:1-11</a:t>
            </a:r>
          </a:p>
          <a:p>
            <a:pPr marL="1257300" indent="-542925">
              <a:buClr>
                <a:srgbClr val="7030A0"/>
              </a:buClr>
              <a:buSzPct val="90000"/>
              <a:buFont typeface="Wingdings" panose="05000000000000000000" pitchFamily="2" charset="2"/>
              <a:buChar char="v"/>
            </a:pPr>
            <a:r>
              <a:rPr lang="en-GB" sz="3600" b="1" dirty="0">
                <a:ln>
                  <a:solidFill>
                    <a:schemeClr val="tx1"/>
                  </a:solidFill>
                </a:ln>
                <a:solidFill>
                  <a:srgbClr val="0070C0"/>
                </a:solidFill>
              </a:rPr>
              <a:t> </a:t>
            </a:r>
            <a:r>
              <a:rPr lang="en-GB" sz="2800" b="1" dirty="0">
                <a:ln>
                  <a:solidFill>
                    <a:schemeClr val="tx1"/>
                  </a:solidFill>
                </a:ln>
                <a:solidFill>
                  <a:srgbClr val="7030A0"/>
                </a:solidFill>
              </a:rPr>
              <a:t>First accomplishment – Ezra 1, Nehemiah 2</a:t>
            </a:r>
          </a:p>
          <a:p>
            <a:pPr marL="1257300" indent="-542925">
              <a:buClr>
                <a:srgbClr val="7030A0"/>
              </a:buClr>
              <a:buSzPct val="90000"/>
              <a:buFont typeface="Wingdings" panose="05000000000000000000" pitchFamily="2" charset="2"/>
              <a:buChar char="v"/>
            </a:pPr>
            <a:r>
              <a:rPr lang="en-GB" sz="3600" b="1" dirty="0">
                <a:ln>
                  <a:solidFill>
                    <a:schemeClr val="tx1"/>
                  </a:solidFill>
                </a:ln>
                <a:solidFill>
                  <a:srgbClr val="7030A0"/>
                </a:solidFill>
              </a:rPr>
              <a:t> Second accomplishment – </a:t>
            </a:r>
            <a:r>
              <a:rPr lang="en-GB" sz="2800" b="1" dirty="0">
                <a:ln>
                  <a:solidFill>
                    <a:schemeClr val="tx1"/>
                  </a:solidFill>
                </a:ln>
                <a:solidFill>
                  <a:srgbClr val="7030A0"/>
                </a:solidFill>
              </a:rPr>
              <a:t>Ephesians 2, 1 Peter 2</a:t>
            </a:r>
          </a:p>
        </p:txBody>
      </p:sp>
    </p:spTree>
    <p:extLst>
      <p:ext uri="{BB962C8B-B14F-4D97-AF65-F5344CB8AC3E}">
        <p14:creationId xmlns:p14="http://schemas.microsoft.com/office/powerpoint/2010/main" val="2046290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51132"/>
          </a:xfrm>
          <a:prstGeom prst="rect">
            <a:avLst/>
          </a:prstGeom>
        </p:spPr>
      </p:pic>
      <p:sp>
        <p:nvSpPr>
          <p:cNvPr id="2" name="Title 1"/>
          <p:cNvSpPr>
            <a:spLocks noGrp="1"/>
          </p:cNvSpPr>
          <p:nvPr>
            <p:ph type="ctrTitle"/>
          </p:nvPr>
        </p:nvSpPr>
        <p:spPr>
          <a:xfrm>
            <a:off x="581025" y="440876"/>
            <a:ext cx="10834687" cy="680558"/>
          </a:xfrm>
        </p:spPr>
        <p:txBody>
          <a:bodyPr>
            <a:normAutofit fontScale="90000"/>
          </a:bodyPr>
          <a:lstStyle/>
          <a:p>
            <a:br>
              <a:rPr lang="en-GB" sz="4000" dirty="0"/>
            </a:br>
            <a:br>
              <a:rPr lang="en-GB" dirty="0"/>
            </a:br>
            <a:r>
              <a:rPr lang="en-GB" dirty="0"/>
              <a:t> </a:t>
            </a:r>
            <a:br>
              <a:rPr lang="en-GB" dirty="0"/>
            </a:br>
            <a:r>
              <a:rPr lang="en-GB" sz="4400" b="1"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servant – a comfort for Jerusalem</a:t>
            </a:r>
            <a:endParaRPr lang="en-GB" sz="4400"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524000" y="1121434"/>
            <a:ext cx="9144000" cy="439947"/>
          </a:xfrm>
        </p:spPr>
        <p:txBody>
          <a:bodyPr/>
          <a:lstStyle/>
          <a:p>
            <a:r>
              <a:rPr lang="en-GB" b="1"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rPr>
              <a:t>Isaiah 51:1-52:12</a:t>
            </a:r>
            <a:endParaRPr lang="en-GB"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776287" y="1721241"/>
            <a:ext cx="10639425" cy="2185214"/>
          </a:xfrm>
          <a:prstGeom prst="rect">
            <a:avLst/>
          </a:prstGeom>
          <a:solidFill>
            <a:schemeClr val="accent4">
              <a:lumMod val="20000"/>
              <a:lumOff val="80000"/>
            </a:schemeClr>
          </a:solidFill>
        </p:spPr>
        <p:txBody>
          <a:bodyPr wrap="square" rtlCol="0">
            <a:spAutoFit/>
          </a:bodyPr>
          <a:lstStyle/>
          <a:p>
            <a:pPr marL="742950" indent="-742950">
              <a:buFont typeface="+mj-lt"/>
              <a:buAutoNum type="arabicPeriod"/>
            </a:pPr>
            <a:r>
              <a:rPr lang="en-GB" sz="3600" b="1" dirty="0">
                <a:ln>
                  <a:solidFill>
                    <a:schemeClr val="tx1"/>
                  </a:solidFill>
                </a:ln>
                <a:solidFill>
                  <a:srgbClr val="0070C0"/>
                </a:solidFill>
              </a:rPr>
              <a:t>A Highway to Zion 51:1-11</a:t>
            </a:r>
          </a:p>
          <a:p>
            <a:pPr marL="1257300" indent="-542925">
              <a:buClr>
                <a:srgbClr val="7030A0"/>
              </a:buClr>
              <a:buSzPct val="90000"/>
              <a:buFont typeface="Wingdings" panose="05000000000000000000" pitchFamily="2" charset="2"/>
              <a:buChar char="v"/>
            </a:pPr>
            <a:r>
              <a:rPr lang="en-GB" sz="3600" b="1" dirty="0">
                <a:ln>
                  <a:solidFill>
                    <a:schemeClr val="tx1"/>
                  </a:solidFill>
                </a:ln>
                <a:solidFill>
                  <a:srgbClr val="0070C0"/>
                </a:solidFill>
              </a:rPr>
              <a:t> </a:t>
            </a:r>
            <a:r>
              <a:rPr lang="en-GB" sz="2800" b="1" dirty="0">
                <a:ln>
                  <a:solidFill>
                    <a:schemeClr val="tx1"/>
                  </a:solidFill>
                </a:ln>
                <a:solidFill>
                  <a:srgbClr val="7030A0"/>
                </a:solidFill>
              </a:rPr>
              <a:t>First accomplishment – Ezra 1, Nehemiah 2</a:t>
            </a:r>
          </a:p>
          <a:p>
            <a:pPr marL="1257300" indent="-542925">
              <a:buClr>
                <a:srgbClr val="7030A0"/>
              </a:buClr>
              <a:buSzPct val="90000"/>
              <a:buFont typeface="Wingdings" panose="05000000000000000000" pitchFamily="2" charset="2"/>
              <a:buChar char="v"/>
            </a:pPr>
            <a:r>
              <a:rPr lang="en-GB" sz="2800" b="1" dirty="0">
                <a:ln>
                  <a:solidFill>
                    <a:schemeClr val="tx1"/>
                  </a:solidFill>
                </a:ln>
                <a:solidFill>
                  <a:srgbClr val="7030A0"/>
                </a:solidFill>
              </a:rPr>
              <a:t> Second accomplishment – Ephesians 2, 1 Peter 2</a:t>
            </a:r>
          </a:p>
          <a:p>
            <a:pPr marL="1257300" indent="-542925">
              <a:buClr>
                <a:srgbClr val="7030A0"/>
              </a:buClr>
              <a:buSzPct val="90000"/>
              <a:buFont typeface="Wingdings" panose="05000000000000000000" pitchFamily="2" charset="2"/>
              <a:buChar char="v"/>
            </a:pPr>
            <a:r>
              <a:rPr lang="en-GB" sz="3600" b="1" dirty="0">
                <a:ln>
                  <a:solidFill>
                    <a:schemeClr val="tx1"/>
                  </a:solidFill>
                </a:ln>
                <a:solidFill>
                  <a:srgbClr val="7030A0"/>
                </a:solidFill>
              </a:rPr>
              <a:t> Ultimate accomplishment – </a:t>
            </a:r>
            <a:r>
              <a:rPr lang="en-GB" sz="2800" b="1" dirty="0">
                <a:ln>
                  <a:solidFill>
                    <a:schemeClr val="tx1"/>
                  </a:solidFill>
                </a:ln>
                <a:solidFill>
                  <a:srgbClr val="7030A0"/>
                </a:solidFill>
              </a:rPr>
              <a:t>Revelation 5:9-10 </a:t>
            </a:r>
          </a:p>
        </p:txBody>
      </p:sp>
    </p:spTree>
    <p:extLst>
      <p:ext uri="{BB962C8B-B14F-4D97-AF65-F5344CB8AC3E}">
        <p14:creationId xmlns:p14="http://schemas.microsoft.com/office/powerpoint/2010/main" val="1842537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51132"/>
          </a:xfrm>
          <a:prstGeom prst="rect">
            <a:avLst/>
          </a:prstGeom>
        </p:spPr>
      </p:pic>
      <p:sp>
        <p:nvSpPr>
          <p:cNvPr id="2" name="Title 1"/>
          <p:cNvSpPr>
            <a:spLocks noGrp="1"/>
          </p:cNvSpPr>
          <p:nvPr>
            <p:ph type="ctrTitle"/>
          </p:nvPr>
        </p:nvSpPr>
        <p:spPr>
          <a:xfrm>
            <a:off x="581025" y="440876"/>
            <a:ext cx="10834687" cy="680558"/>
          </a:xfrm>
        </p:spPr>
        <p:txBody>
          <a:bodyPr>
            <a:normAutofit fontScale="90000"/>
          </a:bodyPr>
          <a:lstStyle/>
          <a:p>
            <a:br>
              <a:rPr lang="en-GB" sz="4000" dirty="0"/>
            </a:br>
            <a:br>
              <a:rPr lang="en-GB" dirty="0"/>
            </a:br>
            <a:r>
              <a:rPr lang="en-GB" dirty="0"/>
              <a:t> </a:t>
            </a:r>
            <a:br>
              <a:rPr lang="en-GB" dirty="0"/>
            </a:br>
            <a:r>
              <a:rPr lang="en-GB" sz="4400" b="1"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servant – a comfort for Jerusalem</a:t>
            </a:r>
            <a:endParaRPr lang="en-GB" sz="4400"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524000" y="1121434"/>
            <a:ext cx="9144000" cy="439947"/>
          </a:xfrm>
        </p:spPr>
        <p:txBody>
          <a:bodyPr/>
          <a:lstStyle/>
          <a:p>
            <a:r>
              <a:rPr lang="en-GB" b="1"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rPr>
              <a:t>Isaiah 51:1-52:12</a:t>
            </a:r>
            <a:endParaRPr lang="en-GB"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776287" y="1721241"/>
            <a:ext cx="10639425" cy="1077218"/>
          </a:xfrm>
          <a:prstGeom prst="rect">
            <a:avLst/>
          </a:prstGeom>
          <a:solidFill>
            <a:schemeClr val="accent4">
              <a:lumMod val="20000"/>
              <a:lumOff val="80000"/>
            </a:schemeClr>
          </a:solidFill>
        </p:spPr>
        <p:txBody>
          <a:bodyPr wrap="square" rtlCol="0">
            <a:spAutoFit/>
          </a:bodyPr>
          <a:lstStyle/>
          <a:p>
            <a:pPr marL="742950" indent="-742950">
              <a:buFont typeface="+mj-lt"/>
              <a:buAutoNum type="arabicPeriod"/>
            </a:pPr>
            <a:r>
              <a:rPr lang="en-GB" sz="2800" b="1" dirty="0">
                <a:ln>
                  <a:solidFill>
                    <a:schemeClr val="tx1"/>
                  </a:solidFill>
                </a:ln>
                <a:solidFill>
                  <a:srgbClr val="0070C0"/>
                </a:solidFill>
              </a:rPr>
              <a:t>A Highway to Zion 51:1-11</a:t>
            </a:r>
          </a:p>
          <a:p>
            <a:pPr marL="742950" indent="-742950">
              <a:buFont typeface="+mj-lt"/>
              <a:buAutoNum type="arabicPeriod"/>
            </a:pPr>
            <a:r>
              <a:rPr lang="en-GB" sz="3600" b="1" dirty="0">
                <a:ln>
                  <a:solidFill>
                    <a:schemeClr val="tx1"/>
                  </a:solidFill>
                </a:ln>
                <a:solidFill>
                  <a:srgbClr val="0070C0"/>
                </a:solidFill>
              </a:rPr>
              <a:t>“You’re mine – don’t be afraid” 51:12-23</a:t>
            </a:r>
          </a:p>
        </p:txBody>
      </p:sp>
    </p:spTree>
    <p:extLst>
      <p:ext uri="{BB962C8B-B14F-4D97-AF65-F5344CB8AC3E}">
        <p14:creationId xmlns:p14="http://schemas.microsoft.com/office/powerpoint/2010/main" val="3372578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51132"/>
          </a:xfrm>
          <a:prstGeom prst="rect">
            <a:avLst/>
          </a:prstGeom>
        </p:spPr>
      </p:pic>
      <p:sp>
        <p:nvSpPr>
          <p:cNvPr id="2" name="Title 1"/>
          <p:cNvSpPr>
            <a:spLocks noGrp="1"/>
          </p:cNvSpPr>
          <p:nvPr>
            <p:ph type="ctrTitle"/>
          </p:nvPr>
        </p:nvSpPr>
        <p:spPr>
          <a:xfrm>
            <a:off x="581025" y="440876"/>
            <a:ext cx="10834687" cy="680558"/>
          </a:xfrm>
        </p:spPr>
        <p:txBody>
          <a:bodyPr>
            <a:normAutofit fontScale="90000"/>
          </a:bodyPr>
          <a:lstStyle/>
          <a:p>
            <a:br>
              <a:rPr lang="en-GB" sz="4000" dirty="0"/>
            </a:br>
            <a:br>
              <a:rPr lang="en-GB" dirty="0"/>
            </a:br>
            <a:r>
              <a:rPr lang="en-GB" dirty="0"/>
              <a:t> </a:t>
            </a:r>
            <a:br>
              <a:rPr lang="en-GB" dirty="0"/>
            </a:br>
            <a:r>
              <a:rPr lang="en-GB" sz="4400" b="1"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servant – a comfort for Jerusalem</a:t>
            </a:r>
            <a:endParaRPr lang="en-GB" sz="4400"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524000" y="1121434"/>
            <a:ext cx="9144000" cy="439947"/>
          </a:xfrm>
        </p:spPr>
        <p:txBody>
          <a:bodyPr/>
          <a:lstStyle/>
          <a:p>
            <a:r>
              <a:rPr lang="en-GB" b="1"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rPr>
              <a:t>Isaiah 51:1-52:12</a:t>
            </a:r>
            <a:endParaRPr lang="en-GB"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776287" y="1721241"/>
            <a:ext cx="10639425" cy="1077218"/>
          </a:xfrm>
          <a:prstGeom prst="rect">
            <a:avLst/>
          </a:prstGeom>
          <a:solidFill>
            <a:schemeClr val="accent4">
              <a:lumMod val="20000"/>
              <a:lumOff val="80000"/>
            </a:schemeClr>
          </a:solidFill>
        </p:spPr>
        <p:txBody>
          <a:bodyPr wrap="square" rtlCol="0">
            <a:spAutoFit/>
          </a:bodyPr>
          <a:lstStyle/>
          <a:p>
            <a:pPr marL="742950" indent="-742950">
              <a:buFont typeface="+mj-lt"/>
              <a:buAutoNum type="arabicPeriod"/>
            </a:pPr>
            <a:r>
              <a:rPr lang="en-GB" sz="2800" b="1" dirty="0">
                <a:ln>
                  <a:solidFill>
                    <a:schemeClr val="tx1"/>
                  </a:solidFill>
                </a:ln>
                <a:solidFill>
                  <a:srgbClr val="0070C0"/>
                </a:solidFill>
              </a:rPr>
              <a:t>A Highway to Zion 51:1-11</a:t>
            </a:r>
          </a:p>
          <a:p>
            <a:pPr marL="742950" indent="-742950">
              <a:buFont typeface="+mj-lt"/>
              <a:buAutoNum type="arabicPeriod"/>
            </a:pPr>
            <a:r>
              <a:rPr lang="en-GB" sz="3600" b="1" dirty="0">
                <a:ln>
                  <a:solidFill>
                    <a:schemeClr val="tx1"/>
                  </a:solidFill>
                </a:ln>
                <a:solidFill>
                  <a:srgbClr val="0070C0"/>
                </a:solidFill>
              </a:rPr>
              <a:t>“You’re mine – don’t be afraid” 51:12-23</a:t>
            </a:r>
          </a:p>
        </p:txBody>
      </p:sp>
      <p:sp>
        <p:nvSpPr>
          <p:cNvPr id="5" name="TextBox 4"/>
          <p:cNvSpPr txBox="1"/>
          <p:nvPr/>
        </p:nvSpPr>
        <p:spPr>
          <a:xfrm>
            <a:off x="776287" y="2798459"/>
            <a:ext cx="10639425" cy="523220"/>
          </a:xfrm>
          <a:prstGeom prst="rect">
            <a:avLst/>
          </a:prstGeom>
          <a:solidFill>
            <a:schemeClr val="accent4">
              <a:lumMod val="20000"/>
              <a:lumOff val="80000"/>
            </a:schemeClr>
          </a:solidFill>
        </p:spPr>
        <p:txBody>
          <a:bodyPr wrap="square" rtlCol="0">
            <a:spAutoFit/>
          </a:bodyPr>
          <a:lstStyle/>
          <a:p>
            <a:pPr marL="1257300" indent="-542925">
              <a:buFont typeface="Wingdings" panose="05000000000000000000" pitchFamily="2" charset="2"/>
              <a:buChar char="Ø"/>
            </a:pPr>
            <a:r>
              <a:rPr lang="en-GB" sz="28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Covenant still intact – maker, deliverer, protector</a:t>
            </a:r>
          </a:p>
        </p:txBody>
      </p:sp>
    </p:spTree>
    <p:extLst>
      <p:ext uri="{BB962C8B-B14F-4D97-AF65-F5344CB8AC3E}">
        <p14:creationId xmlns:p14="http://schemas.microsoft.com/office/powerpoint/2010/main" val="2813727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51132"/>
          </a:xfrm>
          <a:prstGeom prst="rect">
            <a:avLst/>
          </a:prstGeom>
        </p:spPr>
      </p:pic>
      <p:sp>
        <p:nvSpPr>
          <p:cNvPr id="2" name="Title 1"/>
          <p:cNvSpPr>
            <a:spLocks noGrp="1"/>
          </p:cNvSpPr>
          <p:nvPr>
            <p:ph type="ctrTitle"/>
          </p:nvPr>
        </p:nvSpPr>
        <p:spPr>
          <a:xfrm>
            <a:off x="581025" y="440876"/>
            <a:ext cx="10834687" cy="680558"/>
          </a:xfrm>
        </p:spPr>
        <p:txBody>
          <a:bodyPr>
            <a:normAutofit fontScale="90000"/>
          </a:bodyPr>
          <a:lstStyle/>
          <a:p>
            <a:br>
              <a:rPr lang="en-GB" sz="4000" dirty="0"/>
            </a:br>
            <a:br>
              <a:rPr lang="en-GB" dirty="0"/>
            </a:br>
            <a:r>
              <a:rPr lang="en-GB" dirty="0"/>
              <a:t> </a:t>
            </a:r>
            <a:br>
              <a:rPr lang="en-GB" dirty="0"/>
            </a:br>
            <a:r>
              <a:rPr lang="en-GB" sz="4400" b="1"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servant – a comfort for Jerusalem</a:t>
            </a:r>
            <a:endParaRPr lang="en-GB" sz="4400"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524000" y="1121434"/>
            <a:ext cx="9144000" cy="439947"/>
          </a:xfrm>
        </p:spPr>
        <p:txBody>
          <a:bodyPr/>
          <a:lstStyle/>
          <a:p>
            <a:r>
              <a:rPr lang="en-GB" b="1"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rPr>
              <a:t>Isaiah 51:1-52:12</a:t>
            </a:r>
            <a:endParaRPr lang="en-GB"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776287" y="1721241"/>
            <a:ext cx="10639425" cy="1077218"/>
          </a:xfrm>
          <a:prstGeom prst="rect">
            <a:avLst/>
          </a:prstGeom>
          <a:solidFill>
            <a:schemeClr val="accent4">
              <a:lumMod val="20000"/>
              <a:lumOff val="80000"/>
            </a:schemeClr>
          </a:solidFill>
        </p:spPr>
        <p:txBody>
          <a:bodyPr wrap="square" rtlCol="0">
            <a:spAutoFit/>
          </a:bodyPr>
          <a:lstStyle/>
          <a:p>
            <a:pPr marL="742950" indent="-742950">
              <a:buFont typeface="+mj-lt"/>
              <a:buAutoNum type="arabicPeriod"/>
            </a:pPr>
            <a:r>
              <a:rPr lang="en-GB" sz="2800" b="1" dirty="0">
                <a:ln>
                  <a:solidFill>
                    <a:schemeClr val="tx1"/>
                  </a:solidFill>
                </a:ln>
                <a:solidFill>
                  <a:srgbClr val="0070C0"/>
                </a:solidFill>
              </a:rPr>
              <a:t>A Highway to Zion 51:1-11</a:t>
            </a:r>
          </a:p>
          <a:p>
            <a:pPr marL="742950" indent="-742950">
              <a:buFont typeface="+mj-lt"/>
              <a:buAutoNum type="arabicPeriod"/>
            </a:pPr>
            <a:r>
              <a:rPr lang="en-GB" sz="3600" b="1" dirty="0">
                <a:ln>
                  <a:solidFill>
                    <a:schemeClr val="tx1"/>
                  </a:solidFill>
                </a:ln>
                <a:solidFill>
                  <a:srgbClr val="0070C0"/>
                </a:solidFill>
              </a:rPr>
              <a:t>“You’re mine – don’t be afraid” 51:12-23</a:t>
            </a:r>
          </a:p>
        </p:txBody>
      </p:sp>
      <p:sp>
        <p:nvSpPr>
          <p:cNvPr id="5" name="TextBox 4"/>
          <p:cNvSpPr txBox="1"/>
          <p:nvPr/>
        </p:nvSpPr>
        <p:spPr>
          <a:xfrm>
            <a:off x="776287" y="2798459"/>
            <a:ext cx="10639425" cy="1323439"/>
          </a:xfrm>
          <a:prstGeom prst="rect">
            <a:avLst/>
          </a:prstGeom>
          <a:solidFill>
            <a:schemeClr val="accent4">
              <a:lumMod val="20000"/>
              <a:lumOff val="80000"/>
            </a:schemeClr>
          </a:solidFill>
        </p:spPr>
        <p:txBody>
          <a:bodyPr wrap="square" rtlCol="0">
            <a:spAutoFit/>
          </a:bodyPr>
          <a:lstStyle/>
          <a:p>
            <a:pPr marL="1257300" indent="-542925">
              <a:buFont typeface="Wingdings" panose="05000000000000000000" pitchFamily="2" charset="2"/>
              <a:buChar char="Ø"/>
            </a:pPr>
            <a:r>
              <a:rPr lang="en-GB" sz="24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Covenant still intact – maker, deliverer, protector</a:t>
            </a:r>
          </a:p>
          <a:p>
            <a:pPr marL="1257300" indent="-542925">
              <a:buFont typeface="Wingdings" panose="05000000000000000000" pitchFamily="2" charset="2"/>
              <a:buChar char="Ø"/>
            </a:pPr>
            <a:r>
              <a:rPr lang="en-GB" sz="28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Comfort of forgiveness – </a:t>
            </a:r>
            <a:r>
              <a:rPr lang="en-GB" sz="2800" b="1" i="1" dirty="0">
                <a:ln>
                  <a:solidFill>
                    <a:schemeClr val="tx1"/>
                  </a:solidFill>
                </a:ln>
                <a:solidFill>
                  <a:srgbClr val="FF0000"/>
                </a:solidFill>
                <a:effectLst>
                  <a:glow rad="63500">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“you are my people”  </a:t>
            </a:r>
            <a:r>
              <a:rPr lang="en-GB" sz="2000" b="1" dirty="0">
                <a:ln>
                  <a:solidFill>
                    <a:schemeClr val="tx1"/>
                  </a:solidFill>
                </a:ln>
                <a:solidFill>
                  <a:srgbClr val="FF0000"/>
                </a:solidFill>
                <a:effectLst>
                  <a:glow rad="63500">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(v.16)</a:t>
            </a:r>
          </a:p>
          <a:p>
            <a:pPr marL="714375"/>
            <a:r>
              <a:rPr lang="en-GB" sz="2000" b="1" dirty="0">
                <a:ln>
                  <a:solidFill>
                    <a:schemeClr val="tx1"/>
                  </a:solidFill>
                </a:ln>
                <a:solidFill>
                  <a:srgbClr val="FF0000"/>
                </a:solidFill>
                <a:effectLst>
                  <a:glow rad="63500">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GB" sz="2000" b="1" i="1" dirty="0">
                <a:ln>
                  <a:solidFill>
                    <a:schemeClr val="tx1"/>
                  </a:solidFill>
                </a:ln>
                <a:solidFill>
                  <a:srgbClr val="FF0000"/>
                </a:solidFill>
                <a:effectLst>
                  <a:glow rad="63500">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en-GB" sz="2800" b="1" i="1" dirty="0">
                <a:ln>
                  <a:solidFill>
                    <a:schemeClr val="tx1"/>
                  </a:solidFill>
                </a:ln>
                <a:solidFill>
                  <a:srgbClr val="FF0000"/>
                </a:solidFill>
                <a:effectLst>
                  <a:glow rad="63500">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 even I, am he who comforts you”  </a:t>
            </a:r>
            <a:r>
              <a:rPr lang="en-GB" sz="2000" b="1" dirty="0">
                <a:ln>
                  <a:solidFill>
                    <a:schemeClr val="tx1"/>
                  </a:solidFill>
                </a:ln>
                <a:solidFill>
                  <a:srgbClr val="FF0000"/>
                </a:solidFill>
                <a:effectLst>
                  <a:glow rad="63500">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(v.12)		</a:t>
            </a:r>
          </a:p>
        </p:txBody>
      </p:sp>
    </p:spTree>
    <p:extLst>
      <p:ext uri="{BB962C8B-B14F-4D97-AF65-F5344CB8AC3E}">
        <p14:creationId xmlns:p14="http://schemas.microsoft.com/office/powerpoint/2010/main" val="952699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51132"/>
          </a:xfrm>
          <a:prstGeom prst="rect">
            <a:avLst/>
          </a:prstGeom>
        </p:spPr>
      </p:pic>
      <p:sp>
        <p:nvSpPr>
          <p:cNvPr id="2" name="Title 1"/>
          <p:cNvSpPr>
            <a:spLocks noGrp="1"/>
          </p:cNvSpPr>
          <p:nvPr>
            <p:ph type="ctrTitle"/>
          </p:nvPr>
        </p:nvSpPr>
        <p:spPr>
          <a:xfrm>
            <a:off x="571500" y="440876"/>
            <a:ext cx="11029950" cy="680558"/>
          </a:xfrm>
        </p:spPr>
        <p:txBody>
          <a:bodyPr>
            <a:normAutofit fontScale="90000"/>
          </a:bodyPr>
          <a:lstStyle/>
          <a:p>
            <a:br>
              <a:rPr lang="en-GB" sz="4000" dirty="0"/>
            </a:br>
            <a:br>
              <a:rPr lang="en-GB" dirty="0"/>
            </a:br>
            <a:r>
              <a:rPr lang="en-GB" dirty="0"/>
              <a:t> </a:t>
            </a:r>
            <a:br>
              <a:rPr lang="en-GB" dirty="0"/>
            </a:br>
            <a:r>
              <a:rPr lang="en-GB" sz="4400" b="1"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servant – a comfort for Jerusalem</a:t>
            </a:r>
            <a:endParaRPr lang="en-GB" sz="4400"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524000" y="1121434"/>
            <a:ext cx="9144000" cy="439947"/>
          </a:xfrm>
        </p:spPr>
        <p:txBody>
          <a:bodyPr/>
          <a:lstStyle/>
          <a:p>
            <a:r>
              <a:rPr lang="en-GB" b="1"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rPr>
              <a:t>Isaiah 51:1-52:12</a:t>
            </a:r>
            <a:endParaRPr lang="en-GB"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776287" y="1695455"/>
            <a:ext cx="10639425" cy="584775"/>
          </a:xfrm>
          <a:prstGeom prst="rect">
            <a:avLst/>
          </a:prstGeom>
          <a:solidFill>
            <a:schemeClr val="accent4">
              <a:lumMod val="20000"/>
              <a:lumOff val="80000"/>
            </a:schemeClr>
          </a:solidFill>
        </p:spPr>
        <p:txBody>
          <a:bodyPr wrap="square" rtlCol="0">
            <a:spAutoFit/>
          </a:bodyPr>
          <a:lstStyle/>
          <a:p>
            <a:r>
              <a:rPr lang="en-GB" sz="32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Rejection of false gods – worthless!</a:t>
            </a:r>
          </a:p>
        </p:txBody>
      </p:sp>
    </p:spTree>
    <p:extLst>
      <p:ext uri="{BB962C8B-B14F-4D97-AF65-F5344CB8AC3E}">
        <p14:creationId xmlns:p14="http://schemas.microsoft.com/office/powerpoint/2010/main" val="4093200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51132"/>
          </a:xfrm>
          <a:prstGeom prst="rect">
            <a:avLst/>
          </a:prstGeom>
        </p:spPr>
      </p:pic>
      <p:sp>
        <p:nvSpPr>
          <p:cNvPr id="2" name="Title 1"/>
          <p:cNvSpPr>
            <a:spLocks noGrp="1"/>
          </p:cNvSpPr>
          <p:nvPr>
            <p:ph type="ctrTitle"/>
          </p:nvPr>
        </p:nvSpPr>
        <p:spPr>
          <a:xfrm>
            <a:off x="581025" y="440876"/>
            <a:ext cx="10834687" cy="680558"/>
          </a:xfrm>
        </p:spPr>
        <p:txBody>
          <a:bodyPr>
            <a:normAutofit fontScale="90000"/>
          </a:bodyPr>
          <a:lstStyle/>
          <a:p>
            <a:br>
              <a:rPr lang="en-GB" sz="4000" dirty="0"/>
            </a:br>
            <a:br>
              <a:rPr lang="en-GB" dirty="0"/>
            </a:br>
            <a:r>
              <a:rPr lang="en-GB" dirty="0"/>
              <a:t> </a:t>
            </a:r>
            <a:br>
              <a:rPr lang="en-GB" dirty="0"/>
            </a:br>
            <a:r>
              <a:rPr lang="en-GB" sz="4400" b="1"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servant – a comfort for Jerusalem</a:t>
            </a:r>
            <a:endParaRPr lang="en-GB" sz="4400"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524000" y="1121434"/>
            <a:ext cx="9144000" cy="439947"/>
          </a:xfrm>
        </p:spPr>
        <p:txBody>
          <a:bodyPr/>
          <a:lstStyle/>
          <a:p>
            <a:r>
              <a:rPr lang="en-GB" b="1"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rPr>
              <a:t>Isaiah 51:1-52:12</a:t>
            </a:r>
            <a:endParaRPr lang="en-GB"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776287" y="1721241"/>
            <a:ext cx="10639425" cy="1077218"/>
          </a:xfrm>
          <a:prstGeom prst="rect">
            <a:avLst/>
          </a:prstGeom>
          <a:solidFill>
            <a:schemeClr val="accent4">
              <a:lumMod val="20000"/>
              <a:lumOff val="80000"/>
            </a:schemeClr>
          </a:solidFill>
        </p:spPr>
        <p:txBody>
          <a:bodyPr wrap="square" rtlCol="0">
            <a:spAutoFit/>
          </a:bodyPr>
          <a:lstStyle/>
          <a:p>
            <a:pPr marL="742950" indent="-742950">
              <a:buFont typeface="+mj-lt"/>
              <a:buAutoNum type="arabicPeriod"/>
            </a:pPr>
            <a:r>
              <a:rPr lang="en-GB" sz="2800" b="1" dirty="0">
                <a:ln>
                  <a:solidFill>
                    <a:schemeClr val="tx1"/>
                  </a:solidFill>
                </a:ln>
                <a:solidFill>
                  <a:srgbClr val="0070C0"/>
                </a:solidFill>
              </a:rPr>
              <a:t>A Highway to Zion 51:1-11</a:t>
            </a:r>
          </a:p>
          <a:p>
            <a:pPr marL="742950" indent="-742950">
              <a:buFont typeface="+mj-lt"/>
              <a:buAutoNum type="arabicPeriod"/>
            </a:pPr>
            <a:r>
              <a:rPr lang="en-GB" sz="3600" b="1" dirty="0">
                <a:ln>
                  <a:solidFill>
                    <a:schemeClr val="tx1"/>
                  </a:solidFill>
                </a:ln>
                <a:solidFill>
                  <a:srgbClr val="0070C0"/>
                </a:solidFill>
              </a:rPr>
              <a:t>“You’re mine – don’t be afraid” 51:12-23</a:t>
            </a:r>
          </a:p>
        </p:txBody>
      </p:sp>
      <p:sp>
        <p:nvSpPr>
          <p:cNvPr id="5" name="TextBox 4"/>
          <p:cNvSpPr txBox="1"/>
          <p:nvPr/>
        </p:nvSpPr>
        <p:spPr>
          <a:xfrm>
            <a:off x="776287" y="2798459"/>
            <a:ext cx="10639425" cy="1261884"/>
          </a:xfrm>
          <a:prstGeom prst="rect">
            <a:avLst/>
          </a:prstGeom>
          <a:solidFill>
            <a:schemeClr val="accent4">
              <a:lumMod val="20000"/>
              <a:lumOff val="80000"/>
            </a:schemeClr>
          </a:solidFill>
        </p:spPr>
        <p:txBody>
          <a:bodyPr wrap="square" rtlCol="0">
            <a:spAutoFit/>
          </a:bodyPr>
          <a:lstStyle/>
          <a:p>
            <a:pPr marL="1257300" indent="-542925">
              <a:buFont typeface="Wingdings" panose="05000000000000000000" pitchFamily="2" charset="2"/>
              <a:buChar char="Ø"/>
            </a:pPr>
            <a:r>
              <a:rPr lang="en-GB" sz="24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Covenant still intact – maker, deliverer, protector</a:t>
            </a:r>
          </a:p>
          <a:p>
            <a:pPr marL="1257300" indent="-542925">
              <a:buFont typeface="Wingdings" panose="05000000000000000000" pitchFamily="2" charset="2"/>
              <a:buChar char="Ø"/>
            </a:pPr>
            <a:r>
              <a:rPr lang="en-GB" sz="24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Comfort of forgiveness</a:t>
            </a:r>
          </a:p>
          <a:p>
            <a:pPr marL="1257300" indent="-542925">
              <a:buFont typeface="Wingdings" panose="05000000000000000000" pitchFamily="2" charset="2"/>
              <a:buChar char="Ø"/>
            </a:pPr>
            <a:r>
              <a:rPr lang="en-GB" sz="28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Change of focus – “focus on me, not mortal men”</a:t>
            </a:r>
            <a:r>
              <a:rPr lang="en-GB" sz="2000" b="1" dirty="0">
                <a:solidFill>
                  <a:srgbClr val="FF0000"/>
                </a:solidFill>
                <a:effectLst>
                  <a:glow rad="63500">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946295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51132"/>
          </a:xfrm>
          <a:prstGeom prst="rect">
            <a:avLst/>
          </a:prstGeom>
        </p:spPr>
      </p:pic>
      <p:sp>
        <p:nvSpPr>
          <p:cNvPr id="2" name="Title 1"/>
          <p:cNvSpPr>
            <a:spLocks noGrp="1"/>
          </p:cNvSpPr>
          <p:nvPr>
            <p:ph type="ctrTitle"/>
          </p:nvPr>
        </p:nvSpPr>
        <p:spPr>
          <a:xfrm>
            <a:off x="581025" y="440876"/>
            <a:ext cx="10834687" cy="680558"/>
          </a:xfrm>
        </p:spPr>
        <p:txBody>
          <a:bodyPr>
            <a:normAutofit fontScale="90000"/>
          </a:bodyPr>
          <a:lstStyle/>
          <a:p>
            <a:br>
              <a:rPr lang="en-GB" sz="4000" dirty="0"/>
            </a:br>
            <a:br>
              <a:rPr lang="en-GB" dirty="0"/>
            </a:br>
            <a:r>
              <a:rPr lang="en-GB" dirty="0"/>
              <a:t> </a:t>
            </a:r>
            <a:br>
              <a:rPr lang="en-GB" dirty="0"/>
            </a:br>
            <a:r>
              <a:rPr lang="en-GB" sz="4400" b="1"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servant – a comfort for Jerusalem</a:t>
            </a:r>
            <a:endParaRPr lang="en-GB" sz="4400"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524000" y="1121434"/>
            <a:ext cx="9144000" cy="439947"/>
          </a:xfrm>
        </p:spPr>
        <p:txBody>
          <a:bodyPr/>
          <a:lstStyle/>
          <a:p>
            <a:r>
              <a:rPr lang="en-GB" b="1"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rPr>
              <a:t>Isaiah 51:1-52:12</a:t>
            </a:r>
            <a:endParaRPr lang="en-GB"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776287" y="1721241"/>
            <a:ext cx="10639425" cy="1077218"/>
          </a:xfrm>
          <a:prstGeom prst="rect">
            <a:avLst/>
          </a:prstGeom>
          <a:solidFill>
            <a:schemeClr val="accent4">
              <a:lumMod val="20000"/>
              <a:lumOff val="80000"/>
            </a:schemeClr>
          </a:solidFill>
        </p:spPr>
        <p:txBody>
          <a:bodyPr wrap="square" rtlCol="0">
            <a:spAutoFit/>
          </a:bodyPr>
          <a:lstStyle/>
          <a:p>
            <a:pPr marL="742950" indent="-742950">
              <a:buFont typeface="+mj-lt"/>
              <a:buAutoNum type="arabicPeriod"/>
            </a:pPr>
            <a:r>
              <a:rPr lang="en-GB" sz="2800" b="1" dirty="0">
                <a:ln>
                  <a:solidFill>
                    <a:schemeClr val="tx1"/>
                  </a:solidFill>
                </a:ln>
                <a:solidFill>
                  <a:srgbClr val="0070C0"/>
                </a:solidFill>
              </a:rPr>
              <a:t>A Highway to Zion 51:1-11</a:t>
            </a:r>
          </a:p>
          <a:p>
            <a:pPr marL="742950" indent="-742950">
              <a:buFont typeface="+mj-lt"/>
              <a:buAutoNum type="arabicPeriod"/>
            </a:pPr>
            <a:r>
              <a:rPr lang="en-GB" sz="3600" b="1" dirty="0">
                <a:ln>
                  <a:solidFill>
                    <a:schemeClr val="tx1"/>
                  </a:solidFill>
                </a:ln>
                <a:solidFill>
                  <a:srgbClr val="0070C0"/>
                </a:solidFill>
              </a:rPr>
              <a:t>“You’re mine – don’t be afraid” 51:12-23</a:t>
            </a:r>
          </a:p>
        </p:txBody>
      </p:sp>
      <p:sp>
        <p:nvSpPr>
          <p:cNvPr id="5" name="TextBox 4"/>
          <p:cNvSpPr txBox="1"/>
          <p:nvPr/>
        </p:nvSpPr>
        <p:spPr>
          <a:xfrm>
            <a:off x="776287" y="2798459"/>
            <a:ext cx="10639425" cy="1692771"/>
          </a:xfrm>
          <a:prstGeom prst="rect">
            <a:avLst/>
          </a:prstGeom>
          <a:solidFill>
            <a:schemeClr val="accent4">
              <a:lumMod val="20000"/>
              <a:lumOff val="80000"/>
            </a:schemeClr>
          </a:solidFill>
        </p:spPr>
        <p:txBody>
          <a:bodyPr wrap="square" rtlCol="0">
            <a:spAutoFit/>
          </a:bodyPr>
          <a:lstStyle/>
          <a:p>
            <a:pPr marL="1257300" indent="-542925">
              <a:buFont typeface="Wingdings" panose="05000000000000000000" pitchFamily="2" charset="2"/>
              <a:buChar char="Ø"/>
            </a:pPr>
            <a:r>
              <a:rPr lang="en-GB" sz="24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Covenant still intact – maker, deliverer, protector</a:t>
            </a:r>
          </a:p>
          <a:p>
            <a:pPr marL="1257300" indent="-542925">
              <a:buFont typeface="Wingdings" panose="05000000000000000000" pitchFamily="2" charset="2"/>
              <a:buChar char="Ø"/>
            </a:pPr>
            <a:r>
              <a:rPr lang="en-GB" sz="24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Comfort of forgiveness</a:t>
            </a:r>
          </a:p>
          <a:p>
            <a:pPr marL="1257300" indent="-542925">
              <a:buFont typeface="Wingdings" panose="05000000000000000000" pitchFamily="2" charset="2"/>
              <a:buChar char="Ø"/>
            </a:pPr>
            <a:r>
              <a:rPr lang="en-GB" sz="24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Change of focus – “focus on me, not mortal men”</a:t>
            </a:r>
          </a:p>
          <a:p>
            <a:pPr marL="1257300" indent="-542925">
              <a:buFont typeface="Wingdings" panose="05000000000000000000" pitchFamily="2" charset="2"/>
              <a:buChar char="Ø"/>
            </a:pPr>
            <a:r>
              <a:rPr lang="en-GB" sz="3200" b="1" dirty="0">
                <a:solidFill>
                  <a:srgbClr val="C00000"/>
                </a:solidFill>
                <a:effectLst>
                  <a:glow>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longer condemned v.17-23</a:t>
            </a:r>
            <a:r>
              <a:rPr lang="en-GB" sz="2000" b="1" dirty="0">
                <a:ln>
                  <a:solidFill>
                    <a:schemeClr val="tx1"/>
                  </a:solidFill>
                </a:ln>
                <a:solidFill>
                  <a:srgbClr val="FF0000"/>
                </a:solidFill>
                <a:effectLst>
                  <a:glow rad="63500">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925365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51132"/>
          </a:xfrm>
          <a:prstGeom prst="rect">
            <a:avLst/>
          </a:prstGeom>
        </p:spPr>
      </p:pic>
      <p:sp>
        <p:nvSpPr>
          <p:cNvPr id="2" name="Title 1"/>
          <p:cNvSpPr>
            <a:spLocks noGrp="1"/>
          </p:cNvSpPr>
          <p:nvPr>
            <p:ph type="ctrTitle"/>
          </p:nvPr>
        </p:nvSpPr>
        <p:spPr>
          <a:xfrm>
            <a:off x="581025" y="440876"/>
            <a:ext cx="10834687" cy="680558"/>
          </a:xfrm>
        </p:spPr>
        <p:txBody>
          <a:bodyPr>
            <a:normAutofit fontScale="90000"/>
          </a:bodyPr>
          <a:lstStyle/>
          <a:p>
            <a:br>
              <a:rPr lang="en-GB" sz="4000" dirty="0"/>
            </a:br>
            <a:br>
              <a:rPr lang="en-GB" dirty="0"/>
            </a:br>
            <a:r>
              <a:rPr lang="en-GB" dirty="0"/>
              <a:t> </a:t>
            </a:r>
            <a:br>
              <a:rPr lang="en-GB" dirty="0"/>
            </a:br>
            <a:r>
              <a:rPr lang="en-GB" sz="4400" b="1"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servant – a comfort for Jerusalem</a:t>
            </a:r>
            <a:endParaRPr lang="en-GB" sz="4400"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524000" y="1121434"/>
            <a:ext cx="9144000" cy="439947"/>
          </a:xfrm>
        </p:spPr>
        <p:txBody>
          <a:bodyPr/>
          <a:lstStyle/>
          <a:p>
            <a:r>
              <a:rPr lang="en-GB" b="1"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rPr>
              <a:t>Isaiah 51:1-52:12</a:t>
            </a:r>
            <a:endParaRPr lang="en-GB"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776287" y="1721241"/>
            <a:ext cx="10639425" cy="1077218"/>
          </a:xfrm>
          <a:prstGeom prst="rect">
            <a:avLst/>
          </a:prstGeom>
          <a:solidFill>
            <a:schemeClr val="accent4">
              <a:lumMod val="20000"/>
              <a:lumOff val="80000"/>
            </a:schemeClr>
          </a:solidFill>
        </p:spPr>
        <p:txBody>
          <a:bodyPr wrap="square" rtlCol="0">
            <a:spAutoFit/>
          </a:bodyPr>
          <a:lstStyle/>
          <a:p>
            <a:pPr marL="742950" indent="-742950">
              <a:buFont typeface="+mj-lt"/>
              <a:buAutoNum type="arabicPeriod"/>
            </a:pPr>
            <a:r>
              <a:rPr lang="en-GB" sz="2800" b="1" dirty="0">
                <a:ln>
                  <a:solidFill>
                    <a:schemeClr val="tx1"/>
                  </a:solidFill>
                </a:ln>
                <a:solidFill>
                  <a:srgbClr val="0070C0"/>
                </a:solidFill>
              </a:rPr>
              <a:t>A Highway to Zion 51:1-11</a:t>
            </a:r>
          </a:p>
          <a:p>
            <a:pPr marL="742950" indent="-742950">
              <a:buFont typeface="+mj-lt"/>
              <a:buAutoNum type="arabicPeriod"/>
            </a:pPr>
            <a:r>
              <a:rPr lang="en-GB" sz="3600" b="1" dirty="0">
                <a:ln>
                  <a:solidFill>
                    <a:schemeClr val="tx1"/>
                  </a:solidFill>
                </a:ln>
                <a:solidFill>
                  <a:srgbClr val="0070C0"/>
                </a:solidFill>
              </a:rPr>
              <a:t>“You’re mine – don’t be afraid” 51:12-23</a:t>
            </a:r>
          </a:p>
        </p:txBody>
      </p:sp>
      <p:sp>
        <p:nvSpPr>
          <p:cNvPr id="5" name="TextBox 4"/>
          <p:cNvSpPr txBox="1"/>
          <p:nvPr/>
        </p:nvSpPr>
        <p:spPr>
          <a:xfrm>
            <a:off x="776287" y="2798459"/>
            <a:ext cx="10639425" cy="2000548"/>
          </a:xfrm>
          <a:prstGeom prst="rect">
            <a:avLst/>
          </a:prstGeom>
          <a:solidFill>
            <a:schemeClr val="accent4">
              <a:lumMod val="20000"/>
              <a:lumOff val="80000"/>
            </a:schemeClr>
          </a:solidFill>
        </p:spPr>
        <p:txBody>
          <a:bodyPr wrap="square" rtlCol="0">
            <a:spAutoFit/>
          </a:bodyPr>
          <a:lstStyle/>
          <a:p>
            <a:pPr marL="1257300" indent="-542925">
              <a:buFont typeface="Wingdings" panose="05000000000000000000" pitchFamily="2" charset="2"/>
              <a:buChar char="Ø"/>
            </a:pPr>
            <a:r>
              <a:rPr lang="en-GB" sz="24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Covenant still intact – maker, deliverer, protector</a:t>
            </a:r>
          </a:p>
          <a:p>
            <a:pPr marL="1257300" indent="-542925">
              <a:buFont typeface="Wingdings" panose="05000000000000000000" pitchFamily="2" charset="2"/>
              <a:buChar char="Ø"/>
            </a:pPr>
            <a:r>
              <a:rPr lang="en-GB" sz="24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Comfort of forgiveness</a:t>
            </a:r>
          </a:p>
          <a:p>
            <a:pPr marL="1257300" indent="-542925">
              <a:buFont typeface="Wingdings" panose="05000000000000000000" pitchFamily="2" charset="2"/>
              <a:buChar char="Ø"/>
            </a:pPr>
            <a:r>
              <a:rPr lang="en-GB" sz="24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Change of focus – “focus on me, not mortal men”</a:t>
            </a:r>
          </a:p>
          <a:p>
            <a:pPr marL="1257300" indent="-542925">
              <a:buFont typeface="Wingdings" panose="05000000000000000000" pitchFamily="2" charset="2"/>
              <a:buChar char="Ø"/>
            </a:pPr>
            <a:r>
              <a:rPr lang="en-GB" sz="2400" b="1" dirty="0">
                <a:solidFill>
                  <a:srgbClr val="C00000"/>
                </a:solidFill>
                <a:effectLst>
                  <a:glow>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longer condemned v.17-23</a:t>
            </a:r>
            <a:r>
              <a:rPr lang="en-GB" sz="2000" b="1" dirty="0">
                <a:ln>
                  <a:solidFill>
                    <a:schemeClr val="tx1"/>
                  </a:solidFill>
                </a:ln>
                <a:solidFill>
                  <a:srgbClr val="FF0000"/>
                </a:solidFill>
                <a:effectLst>
                  <a:glow rad="63500">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a:p>
            <a:pPr marL="1257300" indent="-542925">
              <a:buFont typeface="Wingdings" panose="05000000000000000000" pitchFamily="2" charset="2"/>
              <a:buChar char="Ø"/>
            </a:pPr>
            <a:r>
              <a:rPr lang="en-GB" sz="2800" b="1" dirty="0">
                <a:solidFill>
                  <a:srgbClr val="C00000"/>
                </a:solidFill>
                <a:effectLst>
                  <a:glow>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Response needed </a:t>
            </a:r>
          </a:p>
        </p:txBody>
      </p:sp>
    </p:spTree>
    <p:extLst>
      <p:ext uri="{BB962C8B-B14F-4D97-AF65-F5344CB8AC3E}">
        <p14:creationId xmlns:p14="http://schemas.microsoft.com/office/powerpoint/2010/main" val="126351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51132"/>
          </a:xfrm>
          <a:prstGeom prst="rect">
            <a:avLst/>
          </a:prstGeom>
        </p:spPr>
      </p:pic>
      <p:sp>
        <p:nvSpPr>
          <p:cNvPr id="2" name="Title 1"/>
          <p:cNvSpPr>
            <a:spLocks noGrp="1"/>
          </p:cNvSpPr>
          <p:nvPr>
            <p:ph type="ctrTitle"/>
          </p:nvPr>
        </p:nvSpPr>
        <p:spPr>
          <a:xfrm>
            <a:off x="581025" y="440876"/>
            <a:ext cx="10834687" cy="680558"/>
          </a:xfrm>
        </p:spPr>
        <p:txBody>
          <a:bodyPr>
            <a:normAutofit fontScale="90000"/>
          </a:bodyPr>
          <a:lstStyle/>
          <a:p>
            <a:br>
              <a:rPr lang="en-GB" sz="4000" dirty="0"/>
            </a:br>
            <a:br>
              <a:rPr lang="en-GB" dirty="0"/>
            </a:br>
            <a:r>
              <a:rPr lang="en-GB" dirty="0"/>
              <a:t> </a:t>
            </a:r>
            <a:br>
              <a:rPr lang="en-GB" dirty="0"/>
            </a:br>
            <a:r>
              <a:rPr lang="en-GB" sz="4400" b="1"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servant – a comfort for Jerusalem</a:t>
            </a:r>
            <a:endParaRPr lang="en-GB" sz="4400"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524000" y="1121434"/>
            <a:ext cx="9144000" cy="439947"/>
          </a:xfrm>
        </p:spPr>
        <p:txBody>
          <a:bodyPr/>
          <a:lstStyle/>
          <a:p>
            <a:r>
              <a:rPr lang="en-GB" b="1"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rPr>
              <a:t>Isaiah 51:1-52:12</a:t>
            </a:r>
            <a:endParaRPr lang="en-GB"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776287" y="1721241"/>
            <a:ext cx="10639425" cy="1446550"/>
          </a:xfrm>
          <a:prstGeom prst="rect">
            <a:avLst/>
          </a:prstGeom>
          <a:solidFill>
            <a:schemeClr val="accent4">
              <a:lumMod val="20000"/>
              <a:lumOff val="80000"/>
            </a:schemeClr>
          </a:solidFill>
        </p:spPr>
        <p:txBody>
          <a:bodyPr wrap="square" rtlCol="0">
            <a:spAutoFit/>
          </a:bodyPr>
          <a:lstStyle/>
          <a:p>
            <a:pPr marL="742950" indent="-742950">
              <a:buFont typeface="+mj-lt"/>
              <a:buAutoNum type="arabicPeriod"/>
            </a:pPr>
            <a:r>
              <a:rPr lang="en-GB" sz="2800" b="1" dirty="0">
                <a:ln>
                  <a:solidFill>
                    <a:schemeClr val="tx1"/>
                  </a:solidFill>
                </a:ln>
                <a:solidFill>
                  <a:srgbClr val="0070C0"/>
                </a:solidFill>
              </a:rPr>
              <a:t>A Highway to Zion 51:1-11</a:t>
            </a:r>
          </a:p>
          <a:p>
            <a:pPr marL="742950" indent="-742950">
              <a:buFont typeface="+mj-lt"/>
              <a:buAutoNum type="arabicPeriod"/>
            </a:pPr>
            <a:r>
              <a:rPr lang="en-GB" sz="2400" b="1" dirty="0">
                <a:ln>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“You’re mine – don’t be afraid” 51:12-23</a:t>
            </a:r>
          </a:p>
          <a:p>
            <a:pPr marL="742950" indent="-742950">
              <a:buFont typeface="+mj-lt"/>
              <a:buAutoNum type="arabicPeriod"/>
            </a:pPr>
            <a:r>
              <a:rPr lang="en-GB" sz="3600" b="1" dirty="0">
                <a:ln>
                  <a:solidFill>
                    <a:schemeClr val="tx1"/>
                  </a:solidFill>
                </a:ln>
                <a:solidFill>
                  <a:srgbClr val="0070C0"/>
                </a:solidFill>
              </a:rPr>
              <a:t>Loved and valued 52:1-10</a:t>
            </a:r>
          </a:p>
        </p:txBody>
      </p:sp>
    </p:spTree>
    <p:extLst>
      <p:ext uri="{BB962C8B-B14F-4D97-AF65-F5344CB8AC3E}">
        <p14:creationId xmlns:p14="http://schemas.microsoft.com/office/powerpoint/2010/main" val="2039523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51132"/>
          </a:xfrm>
          <a:prstGeom prst="rect">
            <a:avLst/>
          </a:prstGeom>
        </p:spPr>
      </p:pic>
      <p:sp>
        <p:nvSpPr>
          <p:cNvPr id="2" name="Title 1"/>
          <p:cNvSpPr>
            <a:spLocks noGrp="1"/>
          </p:cNvSpPr>
          <p:nvPr>
            <p:ph type="ctrTitle"/>
          </p:nvPr>
        </p:nvSpPr>
        <p:spPr>
          <a:xfrm>
            <a:off x="581025" y="440876"/>
            <a:ext cx="10834687" cy="680558"/>
          </a:xfrm>
        </p:spPr>
        <p:txBody>
          <a:bodyPr>
            <a:normAutofit fontScale="90000"/>
          </a:bodyPr>
          <a:lstStyle/>
          <a:p>
            <a:br>
              <a:rPr lang="en-GB" sz="4000" dirty="0"/>
            </a:br>
            <a:br>
              <a:rPr lang="en-GB" dirty="0"/>
            </a:br>
            <a:r>
              <a:rPr lang="en-GB" dirty="0"/>
              <a:t> </a:t>
            </a:r>
            <a:br>
              <a:rPr lang="en-GB" dirty="0"/>
            </a:br>
            <a:r>
              <a:rPr lang="en-GB" sz="4400" b="1"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servant – a comfort for Jerusalem</a:t>
            </a:r>
            <a:endParaRPr lang="en-GB" sz="4400"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524000" y="1121434"/>
            <a:ext cx="9144000" cy="439947"/>
          </a:xfrm>
        </p:spPr>
        <p:txBody>
          <a:bodyPr/>
          <a:lstStyle/>
          <a:p>
            <a:r>
              <a:rPr lang="en-GB" b="1"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rPr>
              <a:t>Isaiah 51:1-52:12</a:t>
            </a:r>
            <a:endParaRPr lang="en-GB"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776287" y="1721241"/>
            <a:ext cx="10639425" cy="2431435"/>
          </a:xfrm>
          <a:prstGeom prst="rect">
            <a:avLst/>
          </a:prstGeom>
          <a:solidFill>
            <a:schemeClr val="accent4">
              <a:lumMod val="20000"/>
              <a:lumOff val="80000"/>
            </a:schemeClr>
          </a:solidFill>
        </p:spPr>
        <p:txBody>
          <a:bodyPr wrap="square" rtlCol="0">
            <a:spAutoFit/>
          </a:bodyPr>
          <a:lstStyle/>
          <a:p>
            <a:pPr marL="742950" indent="-742950">
              <a:buFont typeface="+mj-lt"/>
              <a:buAutoNum type="arabicPeriod"/>
            </a:pPr>
            <a:r>
              <a:rPr lang="en-GB" sz="2800" b="1" dirty="0">
                <a:ln>
                  <a:solidFill>
                    <a:schemeClr val="tx1"/>
                  </a:solidFill>
                </a:ln>
                <a:solidFill>
                  <a:srgbClr val="0070C0"/>
                </a:solidFill>
              </a:rPr>
              <a:t>A Highway to Zion 51:1-11</a:t>
            </a:r>
          </a:p>
          <a:p>
            <a:pPr marL="742950" indent="-742950">
              <a:buFont typeface="+mj-lt"/>
              <a:buAutoNum type="arabicPeriod"/>
            </a:pPr>
            <a:r>
              <a:rPr lang="en-GB" sz="2400" b="1" dirty="0">
                <a:ln>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“You’re mine – don’t be afraid” 51:12-23</a:t>
            </a:r>
          </a:p>
          <a:p>
            <a:pPr marL="742950" indent="-742950">
              <a:buFont typeface="+mj-lt"/>
              <a:buAutoNum type="arabicPeriod"/>
            </a:pPr>
            <a:r>
              <a:rPr lang="en-GB" sz="3600" b="1" dirty="0">
                <a:ln>
                  <a:solidFill>
                    <a:schemeClr val="tx1"/>
                  </a:solidFill>
                </a:ln>
                <a:solidFill>
                  <a:srgbClr val="0070C0"/>
                </a:solidFill>
              </a:rPr>
              <a:t>Loved and valued 52:1-10</a:t>
            </a:r>
          </a:p>
          <a:p>
            <a:pPr marL="1074738" indent="-355600">
              <a:buClr>
                <a:srgbClr val="C00000"/>
              </a:buClr>
              <a:buSzPct val="80000"/>
              <a:buFont typeface="Wingdings" panose="05000000000000000000" pitchFamily="2" charset="2"/>
              <a:buChar char="v"/>
            </a:pPr>
            <a:r>
              <a:rPr lang="en-GB" sz="3600" b="1" dirty="0">
                <a:ln>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GB" sz="2800" b="1" dirty="0">
                <a:ln>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No chapter break! </a:t>
            </a:r>
            <a:r>
              <a:rPr lang="en-GB" sz="2400" b="1" i="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“Awake, awake” </a:t>
            </a:r>
            <a:r>
              <a:rPr lang="en-GB" sz="2400" b="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(51:17) – </a:t>
            </a:r>
            <a:r>
              <a:rPr lang="en-GB" sz="2400" b="1" i="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“awake, awake” </a:t>
            </a:r>
            <a:r>
              <a:rPr lang="en-GB" sz="2400" b="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(52:1)</a:t>
            </a:r>
            <a:r>
              <a:rPr lang="en-GB" sz="2400" b="1" dirty="0">
                <a:ln>
                  <a:solidFill>
                    <a:schemeClr val="tx1"/>
                  </a:solidFill>
                </a:ln>
                <a:solidFill>
                  <a:srgbClr val="C0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 </a:t>
            </a:r>
            <a:endParaRPr lang="en-GB" sz="2400" b="1" dirty="0">
              <a:ln>
                <a:solidFill>
                  <a:schemeClr val="tx1"/>
                </a:solidFill>
              </a:ln>
              <a:solidFill>
                <a:srgbClr val="0070C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06521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51132"/>
          </a:xfrm>
          <a:prstGeom prst="rect">
            <a:avLst/>
          </a:prstGeom>
        </p:spPr>
      </p:pic>
      <p:sp>
        <p:nvSpPr>
          <p:cNvPr id="2" name="Title 1"/>
          <p:cNvSpPr>
            <a:spLocks noGrp="1"/>
          </p:cNvSpPr>
          <p:nvPr>
            <p:ph type="ctrTitle"/>
          </p:nvPr>
        </p:nvSpPr>
        <p:spPr>
          <a:xfrm>
            <a:off x="581025" y="440876"/>
            <a:ext cx="10834687" cy="680558"/>
          </a:xfrm>
        </p:spPr>
        <p:txBody>
          <a:bodyPr>
            <a:normAutofit fontScale="90000"/>
          </a:bodyPr>
          <a:lstStyle/>
          <a:p>
            <a:br>
              <a:rPr lang="en-GB" sz="4000" dirty="0"/>
            </a:br>
            <a:br>
              <a:rPr lang="en-GB" dirty="0"/>
            </a:br>
            <a:r>
              <a:rPr lang="en-GB" dirty="0"/>
              <a:t> </a:t>
            </a:r>
            <a:br>
              <a:rPr lang="en-GB" dirty="0"/>
            </a:br>
            <a:r>
              <a:rPr lang="en-GB" sz="4400" b="1"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servant – a comfort for Jerusalem</a:t>
            </a:r>
            <a:endParaRPr lang="en-GB" sz="4400"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524000" y="1121434"/>
            <a:ext cx="9144000" cy="439947"/>
          </a:xfrm>
        </p:spPr>
        <p:txBody>
          <a:bodyPr/>
          <a:lstStyle/>
          <a:p>
            <a:r>
              <a:rPr lang="en-GB" b="1"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rPr>
              <a:t>Isaiah 51:1-52:12</a:t>
            </a:r>
            <a:endParaRPr lang="en-GB"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776287" y="1721241"/>
            <a:ext cx="10639425" cy="2677656"/>
          </a:xfrm>
          <a:prstGeom prst="rect">
            <a:avLst/>
          </a:prstGeom>
          <a:solidFill>
            <a:schemeClr val="accent4">
              <a:lumMod val="20000"/>
              <a:lumOff val="80000"/>
            </a:schemeClr>
          </a:solidFill>
        </p:spPr>
        <p:txBody>
          <a:bodyPr wrap="square" rtlCol="0">
            <a:spAutoFit/>
          </a:bodyPr>
          <a:lstStyle/>
          <a:p>
            <a:pPr marL="742950" indent="-742950">
              <a:buFont typeface="+mj-lt"/>
              <a:buAutoNum type="arabicPeriod"/>
            </a:pPr>
            <a:r>
              <a:rPr lang="en-GB" sz="2800" b="1" dirty="0">
                <a:ln>
                  <a:solidFill>
                    <a:schemeClr val="tx1"/>
                  </a:solidFill>
                </a:ln>
                <a:solidFill>
                  <a:srgbClr val="0070C0"/>
                </a:solidFill>
              </a:rPr>
              <a:t>A Highway to Zion 51:1-11</a:t>
            </a:r>
          </a:p>
          <a:p>
            <a:pPr marL="742950" indent="-742950">
              <a:buFont typeface="+mj-lt"/>
              <a:buAutoNum type="arabicPeriod"/>
            </a:pPr>
            <a:r>
              <a:rPr lang="en-GB" sz="2400" b="1" dirty="0">
                <a:ln>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“You’re mine – don’t be afraid” 51:12-23</a:t>
            </a:r>
          </a:p>
          <a:p>
            <a:pPr marL="742950" indent="-742950">
              <a:buFont typeface="+mj-lt"/>
              <a:buAutoNum type="arabicPeriod"/>
            </a:pPr>
            <a:r>
              <a:rPr lang="en-GB" sz="3600" b="1" dirty="0">
                <a:ln>
                  <a:solidFill>
                    <a:schemeClr val="tx1"/>
                  </a:solidFill>
                </a:ln>
                <a:solidFill>
                  <a:srgbClr val="0070C0"/>
                </a:solidFill>
              </a:rPr>
              <a:t>Loved and valued 52:1-10</a:t>
            </a:r>
          </a:p>
          <a:p>
            <a:pPr marL="1162050" indent="-442913">
              <a:buClr>
                <a:srgbClr val="C00000"/>
              </a:buClr>
              <a:buSzPct val="80000"/>
              <a:buFont typeface="Wingdings" panose="05000000000000000000" pitchFamily="2" charset="2"/>
              <a:buChar char="v"/>
            </a:pPr>
            <a:r>
              <a:rPr lang="en-GB" sz="2400" b="1" dirty="0">
                <a:ln>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No chapter break! </a:t>
            </a:r>
            <a:r>
              <a:rPr lang="en-GB" sz="2400" b="1" i="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“Awake, awake” </a:t>
            </a:r>
            <a:r>
              <a:rPr lang="en-GB" sz="2400" b="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(51:17) – </a:t>
            </a:r>
            <a:r>
              <a:rPr lang="en-GB" sz="2400" b="1" i="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“awake,        awake” </a:t>
            </a:r>
            <a:r>
              <a:rPr lang="en-GB" sz="2400" b="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(52:1)</a:t>
            </a:r>
            <a:r>
              <a:rPr lang="en-GB" sz="2400" b="1" dirty="0">
                <a:ln>
                  <a:solidFill>
                    <a:schemeClr val="tx1"/>
                  </a:solidFill>
                </a:ln>
                <a:solidFill>
                  <a:srgbClr val="C0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 </a:t>
            </a:r>
          </a:p>
          <a:p>
            <a:pPr marL="1074738" indent="-355600">
              <a:buClr>
                <a:srgbClr val="C00000"/>
              </a:buClr>
              <a:buSzPct val="80000"/>
              <a:buFont typeface="Wingdings" panose="05000000000000000000" pitchFamily="2" charset="2"/>
              <a:buChar char="v"/>
            </a:pPr>
            <a:r>
              <a:rPr lang="en-GB" sz="2800" b="1" dirty="0">
                <a:ln>
                  <a:solidFill>
                    <a:schemeClr val="tx1"/>
                  </a:solidFill>
                </a:ln>
                <a:solidFill>
                  <a:srgbClr val="C00000"/>
                </a:solidFill>
                <a:effectLst>
                  <a:glow>
                    <a:srgbClr val="FFFF00"/>
                  </a:glow>
                </a:effectLst>
                <a:latin typeface="Tahoma" panose="020B0604030504040204" pitchFamily="34" charset="0"/>
                <a:ea typeface="Tahoma" panose="020B0604030504040204" pitchFamily="34" charset="0"/>
                <a:cs typeface="Tahoma" panose="020B0604030504040204" pitchFamily="34" charset="0"/>
              </a:rPr>
              <a:t> No ‘other gospel’</a:t>
            </a:r>
          </a:p>
        </p:txBody>
      </p:sp>
    </p:spTree>
    <p:extLst>
      <p:ext uri="{BB962C8B-B14F-4D97-AF65-F5344CB8AC3E}">
        <p14:creationId xmlns:p14="http://schemas.microsoft.com/office/powerpoint/2010/main" val="2527005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51132"/>
          </a:xfrm>
          <a:prstGeom prst="rect">
            <a:avLst/>
          </a:prstGeom>
        </p:spPr>
      </p:pic>
      <p:sp>
        <p:nvSpPr>
          <p:cNvPr id="2" name="Title 1"/>
          <p:cNvSpPr>
            <a:spLocks noGrp="1"/>
          </p:cNvSpPr>
          <p:nvPr>
            <p:ph type="ctrTitle"/>
          </p:nvPr>
        </p:nvSpPr>
        <p:spPr>
          <a:xfrm>
            <a:off x="581025" y="440876"/>
            <a:ext cx="10834687" cy="680558"/>
          </a:xfrm>
        </p:spPr>
        <p:txBody>
          <a:bodyPr>
            <a:normAutofit fontScale="90000"/>
          </a:bodyPr>
          <a:lstStyle/>
          <a:p>
            <a:br>
              <a:rPr lang="en-GB" sz="4000" dirty="0"/>
            </a:br>
            <a:br>
              <a:rPr lang="en-GB" dirty="0"/>
            </a:br>
            <a:r>
              <a:rPr lang="en-GB" dirty="0"/>
              <a:t> </a:t>
            </a:r>
            <a:br>
              <a:rPr lang="en-GB" dirty="0"/>
            </a:br>
            <a:r>
              <a:rPr lang="en-GB" sz="4400" b="1"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servant – a comfort for Jerusalem</a:t>
            </a:r>
            <a:endParaRPr lang="en-GB" sz="4400"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524000" y="1121434"/>
            <a:ext cx="9144000" cy="439947"/>
          </a:xfrm>
        </p:spPr>
        <p:txBody>
          <a:bodyPr/>
          <a:lstStyle/>
          <a:p>
            <a:r>
              <a:rPr lang="en-GB" b="1"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rPr>
              <a:t>Isaiah 51:1-52:12</a:t>
            </a:r>
            <a:endParaRPr lang="en-GB"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776287" y="1721241"/>
            <a:ext cx="10639425" cy="3785652"/>
          </a:xfrm>
          <a:prstGeom prst="rect">
            <a:avLst/>
          </a:prstGeom>
          <a:solidFill>
            <a:schemeClr val="accent4">
              <a:lumMod val="20000"/>
              <a:lumOff val="80000"/>
            </a:schemeClr>
          </a:solidFill>
        </p:spPr>
        <p:txBody>
          <a:bodyPr wrap="square" rtlCol="0">
            <a:spAutoFit/>
          </a:bodyPr>
          <a:lstStyle/>
          <a:p>
            <a:pPr marL="742950" indent="-742950">
              <a:buFont typeface="+mj-lt"/>
              <a:buAutoNum type="arabicPeriod"/>
            </a:pPr>
            <a:r>
              <a:rPr lang="en-GB" sz="2800" b="1" dirty="0">
                <a:ln>
                  <a:solidFill>
                    <a:schemeClr val="tx1"/>
                  </a:solidFill>
                </a:ln>
                <a:solidFill>
                  <a:srgbClr val="0070C0"/>
                </a:solidFill>
              </a:rPr>
              <a:t>A Highway to Zion 51:1-11</a:t>
            </a:r>
          </a:p>
          <a:p>
            <a:pPr marL="742950" indent="-742950">
              <a:buFont typeface="+mj-lt"/>
              <a:buAutoNum type="arabicPeriod"/>
            </a:pPr>
            <a:r>
              <a:rPr lang="en-GB" sz="2400" b="1" dirty="0">
                <a:ln>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“You’re mine – don’t be afraid” 51:12-23</a:t>
            </a:r>
          </a:p>
          <a:p>
            <a:pPr marL="742950" indent="-742950">
              <a:buFont typeface="+mj-lt"/>
              <a:buAutoNum type="arabicPeriod"/>
            </a:pPr>
            <a:r>
              <a:rPr lang="en-GB" sz="3600" b="1" dirty="0">
                <a:ln>
                  <a:solidFill>
                    <a:schemeClr val="tx1"/>
                  </a:solidFill>
                </a:ln>
                <a:solidFill>
                  <a:srgbClr val="0070C0"/>
                </a:solidFill>
              </a:rPr>
              <a:t>Loved and valued 52:1-10</a:t>
            </a:r>
          </a:p>
          <a:p>
            <a:pPr marL="1162050" indent="-442913">
              <a:buClr>
                <a:srgbClr val="C00000"/>
              </a:buClr>
              <a:buSzPct val="80000"/>
              <a:buFont typeface="Wingdings" panose="05000000000000000000" pitchFamily="2" charset="2"/>
              <a:buChar char="v"/>
            </a:pPr>
            <a:r>
              <a:rPr lang="en-GB" sz="2400" b="1" dirty="0">
                <a:ln>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No chapter break! </a:t>
            </a:r>
            <a:r>
              <a:rPr lang="en-GB" sz="2400" b="1" i="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“Awake, awake” </a:t>
            </a:r>
            <a:r>
              <a:rPr lang="en-GB" sz="2400" b="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(51:17) – </a:t>
            </a:r>
            <a:r>
              <a:rPr lang="en-GB" sz="2400" b="1" i="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“awake,        awake” </a:t>
            </a:r>
            <a:r>
              <a:rPr lang="en-GB" sz="2400" b="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(52:1)</a:t>
            </a:r>
            <a:r>
              <a:rPr lang="en-GB" sz="2400" b="1" dirty="0">
                <a:ln>
                  <a:solidFill>
                    <a:schemeClr val="tx1"/>
                  </a:solidFill>
                </a:ln>
                <a:solidFill>
                  <a:srgbClr val="C0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 </a:t>
            </a:r>
          </a:p>
          <a:p>
            <a:pPr marL="1074738" indent="-355600">
              <a:buClr>
                <a:srgbClr val="C00000"/>
              </a:buClr>
              <a:buSzPct val="80000"/>
              <a:buFont typeface="Wingdings" panose="05000000000000000000" pitchFamily="2" charset="2"/>
              <a:buChar char="v"/>
            </a:pPr>
            <a:r>
              <a:rPr lang="en-GB" sz="2800" b="1" dirty="0">
                <a:ln>
                  <a:solidFill>
                    <a:schemeClr val="tx1"/>
                  </a:solidFill>
                </a:ln>
                <a:solidFill>
                  <a:srgbClr val="C00000"/>
                </a:solidFill>
                <a:effectLst>
                  <a:glow>
                    <a:srgbClr val="FFFF00"/>
                  </a:glow>
                </a:effectLst>
                <a:latin typeface="Tahoma" panose="020B0604030504040204" pitchFamily="34" charset="0"/>
                <a:ea typeface="Tahoma" panose="020B0604030504040204" pitchFamily="34" charset="0"/>
                <a:cs typeface="Tahoma" panose="020B0604030504040204" pitchFamily="34" charset="0"/>
              </a:rPr>
              <a:t> </a:t>
            </a:r>
            <a:r>
              <a:rPr lang="en-GB" sz="2400" b="1" dirty="0">
                <a:ln>
                  <a:solidFill>
                    <a:schemeClr val="tx1"/>
                  </a:solidFill>
                </a:ln>
                <a:solidFill>
                  <a:srgbClr val="C00000"/>
                </a:solidFill>
                <a:effectLst>
                  <a:glow>
                    <a:srgbClr val="FFFF00"/>
                  </a:glow>
                </a:effectLst>
                <a:latin typeface="Tahoma" panose="020B0604030504040204" pitchFamily="34" charset="0"/>
                <a:ea typeface="Tahoma" panose="020B0604030504040204" pitchFamily="34" charset="0"/>
                <a:cs typeface="Tahoma" panose="020B0604030504040204" pitchFamily="34" charset="0"/>
              </a:rPr>
              <a:t>No ‘other gospel’</a:t>
            </a:r>
          </a:p>
          <a:p>
            <a:pPr marL="1074738" indent="-355600">
              <a:buClr>
                <a:srgbClr val="C00000"/>
              </a:buClr>
              <a:buSzPct val="80000"/>
              <a:buFont typeface="Wingdings" panose="05000000000000000000" pitchFamily="2" charset="2"/>
              <a:buChar char="v"/>
            </a:pPr>
            <a:r>
              <a:rPr lang="en-GB" sz="2800" b="1" dirty="0">
                <a:ln>
                  <a:solidFill>
                    <a:schemeClr val="tx1"/>
                  </a:solidFill>
                </a:ln>
                <a:solidFill>
                  <a:srgbClr val="C00000"/>
                </a:solidFill>
                <a:effectLst>
                  <a:glow>
                    <a:srgbClr val="FFFF00"/>
                  </a:glow>
                </a:effectLst>
                <a:latin typeface="Tahoma" panose="020B0604030504040204" pitchFamily="34" charset="0"/>
                <a:ea typeface="Tahoma" panose="020B0604030504040204" pitchFamily="34" charset="0"/>
                <a:cs typeface="Tahoma" panose="020B0604030504040204" pitchFamily="34" charset="0"/>
              </a:rPr>
              <a:t> Fundamental principles of interpretation</a:t>
            </a:r>
          </a:p>
          <a:p>
            <a:pPr marL="1409700" indent="-152400">
              <a:buClr>
                <a:srgbClr val="002060"/>
              </a:buClr>
              <a:buFont typeface="+mj-lt"/>
              <a:buAutoNum type="alphaUcPeriod"/>
            </a:pPr>
            <a:r>
              <a:rPr lang="en-GB" sz="2400" b="1" dirty="0">
                <a:ln>
                  <a:solidFill>
                    <a:schemeClr val="tx1"/>
                  </a:solidFill>
                </a:ln>
                <a:solidFill>
                  <a:srgbClr val="C00000"/>
                </a:solidFill>
                <a:effectLst>
                  <a:glow>
                    <a:srgbClr val="FFFF00"/>
                  </a:glow>
                </a:effectLst>
                <a:latin typeface="Tahoma" panose="020B0604030504040204" pitchFamily="34" charset="0"/>
                <a:ea typeface="Tahoma" panose="020B0604030504040204" pitchFamily="34" charset="0"/>
                <a:cs typeface="Tahoma" panose="020B0604030504040204" pitchFamily="34" charset="0"/>
              </a:rPr>
              <a:t>	</a:t>
            </a:r>
            <a:r>
              <a:rPr lang="en-GB" sz="2400" b="1" dirty="0">
                <a:ln>
                  <a:solidFill>
                    <a:schemeClr val="tx1"/>
                  </a:solidFill>
                </a:ln>
                <a:solidFill>
                  <a:srgbClr val="002060"/>
                </a:solidFill>
                <a:effectLst>
                  <a:glow>
                    <a:srgbClr val="FFFF00"/>
                  </a:glow>
                </a:effectLst>
                <a:latin typeface="Tahoma" panose="020B0604030504040204" pitchFamily="34" charset="0"/>
                <a:ea typeface="Tahoma" panose="020B0604030504040204" pitchFamily="34" charset="0"/>
                <a:cs typeface="Tahoma" panose="020B0604030504040204" pitchFamily="34" charset="0"/>
              </a:rPr>
              <a:t>Context – to whom were these words spoken?</a:t>
            </a:r>
          </a:p>
          <a:p>
            <a:pPr marL="1409700" indent="-152400">
              <a:buClr>
                <a:srgbClr val="002060"/>
              </a:buClr>
              <a:buFont typeface="+mj-lt"/>
              <a:buAutoNum type="alphaUcPeriod"/>
            </a:pPr>
            <a:r>
              <a:rPr lang="en-GB" sz="2400" b="1" dirty="0">
                <a:ln>
                  <a:solidFill>
                    <a:schemeClr val="tx1"/>
                  </a:solidFill>
                </a:ln>
                <a:solidFill>
                  <a:srgbClr val="002060"/>
                </a:solidFill>
                <a:effectLst>
                  <a:glow>
                    <a:srgbClr val="FFFF00"/>
                  </a:glow>
                </a:effectLst>
                <a:latin typeface="Tahoma" panose="020B0604030504040204" pitchFamily="34" charset="0"/>
                <a:ea typeface="Tahoma" panose="020B0604030504040204" pitchFamily="34" charset="0"/>
                <a:cs typeface="Tahoma" panose="020B0604030504040204" pitchFamily="34" charset="0"/>
              </a:rPr>
              <a:t>   How does the NT interpret these passages?</a:t>
            </a:r>
          </a:p>
        </p:txBody>
      </p:sp>
    </p:spTree>
    <p:extLst>
      <p:ext uri="{BB962C8B-B14F-4D97-AF65-F5344CB8AC3E}">
        <p14:creationId xmlns:p14="http://schemas.microsoft.com/office/powerpoint/2010/main" val="3225234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51132"/>
          </a:xfrm>
          <a:prstGeom prst="rect">
            <a:avLst/>
          </a:prstGeom>
        </p:spPr>
      </p:pic>
      <p:sp>
        <p:nvSpPr>
          <p:cNvPr id="2" name="Title 1"/>
          <p:cNvSpPr>
            <a:spLocks noGrp="1"/>
          </p:cNvSpPr>
          <p:nvPr>
            <p:ph type="ctrTitle"/>
          </p:nvPr>
        </p:nvSpPr>
        <p:spPr>
          <a:xfrm>
            <a:off x="581025" y="440876"/>
            <a:ext cx="10834687" cy="680558"/>
          </a:xfrm>
        </p:spPr>
        <p:txBody>
          <a:bodyPr>
            <a:normAutofit fontScale="90000"/>
          </a:bodyPr>
          <a:lstStyle/>
          <a:p>
            <a:br>
              <a:rPr lang="en-GB" sz="4000" dirty="0"/>
            </a:br>
            <a:br>
              <a:rPr lang="en-GB" dirty="0"/>
            </a:br>
            <a:r>
              <a:rPr lang="en-GB" dirty="0"/>
              <a:t> </a:t>
            </a:r>
            <a:br>
              <a:rPr lang="en-GB" dirty="0"/>
            </a:br>
            <a:r>
              <a:rPr lang="en-GB" sz="4400" b="1"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servant – a comfort for Jerusalem</a:t>
            </a:r>
            <a:endParaRPr lang="en-GB" sz="4400"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524000" y="1121434"/>
            <a:ext cx="9144000" cy="439947"/>
          </a:xfrm>
        </p:spPr>
        <p:txBody>
          <a:bodyPr/>
          <a:lstStyle/>
          <a:p>
            <a:r>
              <a:rPr lang="en-GB" b="1"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rPr>
              <a:t>Isaiah 51:1-52:12</a:t>
            </a:r>
            <a:endParaRPr lang="en-GB"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776287" y="1721241"/>
            <a:ext cx="10639425" cy="3539430"/>
          </a:xfrm>
          <a:prstGeom prst="rect">
            <a:avLst/>
          </a:prstGeom>
          <a:solidFill>
            <a:schemeClr val="accent4">
              <a:lumMod val="20000"/>
              <a:lumOff val="80000"/>
            </a:schemeClr>
          </a:solidFill>
        </p:spPr>
        <p:txBody>
          <a:bodyPr wrap="square" rtlCol="0">
            <a:spAutoFit/>
          </a:bodyPr>
          <a:lstStyle/>
          <a:p>
            <a:pPr marL="742950" indent="-742950">
              <a:buFont typeface="+mj-lt"/>
              <a:buAutoNum type="arabicPeriod"/>
            </a:pPr>
            <a:r>
              <a:rPr lang="en-GB" sz="2800" b="1" dirty="0">
                <a:ln>
                  <a:solidFill>
                    <a:schemeClr val="tx1"/>
                  </a:solidFill>
                </a:ln>
                <a:solidFill>
                  <a:srgbClr val="0070C0"/>
                </a:solidFill>
              </a:rPr>
              <a:t>A Highway to Zion 51:1-11</a:t>
            </a:r>
          </a:p>
          <a:p>
            <a:pPr marL="742950" indent="-742950">
              <a:buFont typeface="+mj-lt"/>
              <a:buAutoNum type="arabicPeriod"/>
            </a:pPr>
            <a:r>
              <a:rPr lang="en-GB" sz="2400" b="1" dirty="0">
                <a:ln>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“You’re mine – don’t be afraid” 51:12-23</a:t>
            </a:r>
          </a:p>
          <a:p>
            <a:pPr marL="742950" indent="-742950">
              <a:buFont typeface="+mj-lt"/>
              <a:buAutoNum type="arabicPeriod"/>
            </a:pPr>
            <a:r>
              <a:rPr lang="en-GB" sz="3600" b="1" dirty="0">
                <a:ln>
                  <a:solidFill>
                    <a:schemeClr val="tx1"/>
                  </a:solidFill>
                </a:ln>
                <a:solidFill>
                  <a:srgbClr val="0070C0"/>
                </a:solidFill>
              </a:rPr>
              <a:t>Loved and valued 52:1-10</a:t>
            </a:r>
          </a:p>
          <a:p>
            <a:pPr marL="1162050" indent="-442913">
              <a:buClr>
                <a:srgbClr val="C00000"/>
              </a:buClr>
              <a:buSzPct val="80000"/>
              <a:buFont typeface="Wingdings" panose="05000000000000000000" pitchFamily="2" charset="2"/>
              <a:buChar char="v"/>
            </a:pPr>
            <a:r>
              <a:rPr lang="en-GB" sz="2400" b="1" dirty="0">
                <a:ln>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No chapter break! </a:t>
            </a:r>
            <a:r>
              <a:rPr lang="en-GB" sz="2400" b="1" i="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“Awake, awake” </a:t>
            </a:r>
            <a:r>
              <a:rPr lang="en-GB" sz="2400" b="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(51:17) – </a:t>
            </a:r>
            <a:r>
              <a:rPr lang="en-GB" sz="2400" b="1" i="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“awake,        awake” </a:t>
            </a:r>
            <a:r>
              <a:rPr lang="en-GB" sz="2400" b="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(52:1)</a:t>
            </a:r>
            <a:r>
              <a:rPr lang="en-GB" sz="2400" b="1" dirty="0">
                <a:ln>
                  <a:solidFill>
                    <a:schemeClr val="tx1"/>
                  </a:solidFill>
                </a:ln>
                <a:solidFill>
                  <a:srgbClr val="C0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 </a:t>
            </a:r>
          </a:p>
          <a:p>
            <a:pPr marL="1074738" indent="-355600">
              <a:buClr>
                <a:srgbClr val="C00000"/>
              </a:buClr>
              <a:buSzPct val="80000"/>
              <a:buFont typeface="Wingdings" panose="05000000000000000000" pitchFamily="2" charset="2"/>
              <a:buChar char="v"/>
            </a:pPr>
            <a:r>
              <a:rPr lang="en-GB" sz="2800" b="1" dirty="0">
                <a:ln>
                  <a:solidFill>
                    <a:schemeClr val="tx1"/>
                  </a:solidFill>
                </a:ln>
                <a:solidFill>
                  <a:srgbClr val="C00000"/>
                </a:solidFill>
                <a:effectLst>
                  <a:glow>
                    <a:srgbClr val="FFFF00"/>
                  </a:glow>
                </a:effectLst>
                <a:latin typeface="Tahoma" panose="020B0604030504040204" pitchFamily="34" charset="0"/>
                <a:ea typeface="Tahoma" panose="020B0604030504040204" pitchFamily="34" charset="0"/>
                <a:cs typeface="Tahoma" panose="020B0604030504040204" pitchFamily="34" charset="0"/>
              </a:rPr>
              <a:t> </a:t>
            </a:r>
            <a:r>
              <a:rPr lang="en-GB" sz="2400" b="1" dirty="0">
                <a:ln>
                  <a:solidFill>
                    <a:schemeClr val="tx1"/>
                  </a:solidFill>
                </a:ln>
                <a:solidFill>
                  <a:srgbClr val="C00000"/>
                </a:solidFill>
                <a:effectLst>
                  <a:glow>
                    <a:srgbClr val="FFFF00"/>
                  </a:glow>
                </a:effectLst>
                <a:latin typeface="Tahoma" panose="020B0604030504040204" pitchFamily="34" charset="0"/>
                <a:ea typeface="Tahoma" panose="020B0604030504040204" pitchFamily="34" charset="0"/>
                <a:cs typeface="Tahoma" panose="020B0604030504040204" pitchFamily="34" charset="0"/>
              </a:rPr>
              <a:t>No ‘other gospel’</a:t>
            </a:r>
          </a:p>
          <a:p>
            <a:pPr marL="1074738" indent="-355600">
              <a:buClr>
                <a:srgbClr val="C00000"/>
              </a:buClr>
              <a:buSzPct val="80000"/>
              <a:buFont typeface="Wingdings" panose="05000000000000000000" pitchFamily="2" charset="2"/>
              <a:buChar char="v"/>
            </a:pPr>
            <a:r>
              <a:rPr lang="en-GB" sz="2800" b="1" dirty="0">
                <a:ln>
                  <a:solidFill>
                    <a:schemeClr val="tx1"/>
                  </a:solidFill>
                </a:ln>
                <a:solidFill>
                  <a:srgbClr val="C00000"/>
                </a:solidFill>
                <a:effectLst>
                  <a:glow>
                    <a:srgbClr val="FFFF00"/>
                  </a:glow>
                </a:effectLst>
                <a:latin typeface="Tahoma" panose="020B0604030504040204" pitchFamily="34" charset="0"/>
                <a:ea typeface="Tahoma" panose="020B0604030504040204" pitchFamily="34" charset="0"/>
                <a:cs typeface="Tahoma" panose="020B0604030504040204" pitchFamily="34" charset="0"/>
              </a:rPr>
              <a:t> Fundamental principles of interpretation</a:t>
            </a:r>
          </a:p>
          <a:p>
            <a:pPr marL="1438275" indent="-363538">
              <a:buClr>
                <a:srgbClr val="C00000"/>
              </a:buClr>
              <a:buSzPct val="80000"/>
              <a:buFont typeface="Wingdings" panose="05000000000000000000" pitchFamily="2" charset="2"/>
              <a:buChar char="Ø"/>
            </a:pPr>
            <a:r>
              <a:rPr lang="en-GB" sz="2800" b="1" dirty="0">
                <a:ln>
                  <a:solidFill>
                    <a:schemeClr val="tx1"/>
                  </a:solidFill>
                </a:ln>
                <a:solidFill>
                  <a:srgbClr val="C00000"/>
                </a:solidFill>
                <a:effectLst>
                  <a:glow>
                    <a:srgbClr val="FFFF00"/>
                  </a:glow>
                </a:effectLst>
                <a:latin typeface="Tahoma" panose="020B0604030504040204" pitchFamily="34" charset="0"/>
                <a:ea typeface="Tahoma" panose="020B0604030504040204" pitchFamily="34" charset="0"/>
                <a:cs typeface="Tahoma" panose="020B0604030504040204" pitchFamily="34" charset="0"/>
              </a:rPr>
              <a:t> See Terry Boyle – “living stones” (1 Peter 2)</a:t>
            </a:r>
            <a:r>
              <a:rPr lang="en-GB" sz="2400" b="1" dirty="0">
                <a:ln>
                  <a:solidFill>
                    <a:schemeClr val="tx1"/>
                  </a:solidFill>
                </a:ln>
                <a:solidFill>
                  <a:srgbClr val="C00000"/>
                </a:solidFill>
                <a:effectLst>
                  <a:glow>
                    <a:srgbClr val="FFFF00"/>
                  </a:glow>
                </a:effectLst>
                <a:latin typeface="Tahoma" panose="020B0604030504040204" pitchFamily="34" charset="0"/>
                <a:ea typeface="Tahoma" panose="020B0604030504040204" pitchFamily="34" charset="0"/>
                <a:cs typeface="Tahoma" panose="020B0604030504040204" pitchFamily="34" charset="0"/>
              </a:rPr>
              <a:t>	</a:t>
            </a:r>
            <a:endParaRPr lang="en-GB" sz="2400" b="1" dirty="0">
              <a:ln>
                <a:solidFill>
                  <a:schemeClr val="tx1"/>
                </a:solidFill>
              </a:ln>
              <a:solidFill>
                <a:srgbClr val="002060"/>
              </a:solidFill>
              <a:effectLst>
                <a:glow>
                  <a:srgbClr val="FFFF00"/>
                </a:glo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49616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51132"/>
          </a:xfrm>
          <a:prstGeom prst="rect">
            <a:avLst/>
          </a:prstGeom>
        </p:spPr>
      </p:pic>
      <p:sp>
        <p:nvSpPr>
          <p:cNvPr id="2" name="Title 1"/>
          <p:cNvSpPr>
            <a:spLocks noGrp="1"/>
          </p:cNvSpPr>
          <p:nvPr>
            <p:ph type="ctrTitle"/>
          </p:nvPr>
        </p:nvSpPr>
        <p:spPr>
          <a:xfrm>
            <a:off x="581025" y="440876"/>
            <a:ext cx="10834687" cy="680558"/>
          </a:xfrm>
        </p:spPr>
        <p:txBody>
          <a:bodyPr>
            <a:normAutofit fontScale="90000"/>
          </a:bodyPr>
          <a:lstStyle/>
          <a:p>
            <a:br>
              <a:rPr lang="en-GB" sz="4000" dirty="0"/>
            </a:br>
            <a:br>
              <a:rPr lang="en-GB" dirty="0"/>
            </a:br>
            <a:r>
              <a:rPr lang="en-GB" dirty="0"/>
              <a:t> </a:t>
            </a:r>
            <a:br>
              <a:rPr lang="en-GB" dirty="0"/>
            </a:br>
            <a:r>
              <a:rPr lang="en-GB" sz="4400" b="1"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servant – a comfort for Jerusalem</a:t>
            </a:r>
            <a:endParaRPr lang="en-GB" sz="4400"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524000" y="1121434"/>
            <a:ext cx="9144000" cy="439947"/>
          </a:xfrm>
        </p:spPr>
        <p:txBody>
          <a:bodyPr/>
          <a:lstStyle/>
          <a:p>
            <a:r>
              <a:rPr lang="en-GB" b="1"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rPr>
              <a:t>Isaiah 51:1-52:12</a:t>
            </a:r>
            <a:endParaRPr lang="en-GB"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776287" y="1721241"/>
            <a:ext cx="10639425" cy="2000548"/>
          </a:xfrm>
          <a:prstGeom prst="rect">
            <a:avLst/>
          </a:prstGeom>
          <a:solidFill>
            <a:schemeClr val="accent4">
              <a:lumMod val="20000"/>
              <a:lumOff val="80000"/>
            </a:schemeClr>
          </a:solidFill>
        </p:spPr>
        <p:txBody>
          <a:bodyPr wrap="square" rtlCol="0">
            <a:spAutoFit/>
          </a:bodyPr>
          <a:lstStyle/>
          <a:p>
            <a:pPr marL="742950" indent="-742950">
              <a:buFont typeface="+mj-lt"/>
              <a:buAutoNum type="arabicPeriod"/>
            </a:pPr>
            <a:r>
              <a:rPr lang="en-GB" sz="2800" b="1" dirty="0">
                <a:ln>
                  <a:solidFill>
                    <a:schemeClr val="tx1"/>
                  </a:solidFill>
                </a:ln>
                <a:solidFill>
                  <a:srgbClr val="0070C0"/>
                </a:solidFill>
              </a:rPr>
              <a:t>A Highway to Zion 51:1-11</a:t>
            </a:r>
          </a:p>
          <a:p>
            <a:pPr marL="742950" indent="-742950">
              <a:buFont typeface="+mj-lt"/>
              <a:buAutoNum type="arabicPeriod"/>
            </a:pPr>
            <a:r>
              <a:rPr lang="en-GB" sz="2400" b="1" dirty="0">
                <a:ln>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“You’re mine – don’t be afraid” 51:12-23</a:t>
            </a:r>
          </a:p>
          <a:p>
            <a:pPr marL="742950" indent="-742950">
              <a:buFont typeface="+mj-lt"/>
              <a:buAutoNum type="arabicPeriod"/>
            </a:pPr>
            <a:r>
              <a:rPr lang="en-GB" sz="3600" b="1" dirty="0">
                <a:ln>
                  <a:solidFill>
                    <a:schemeClr val="tx1"/>
                  </a:solidFill>
                </a:ln>
                <a:solidFill>
                  <a:srgbClr val="0070C0"/>
                </a:solidFill>
              </a:rPr>
              <a:t>Loved and valued 52:1-10</a:t>
            </a:r>
          </a:p>
          <a:p>
            <a:pPr marL="1076325" lvl="1" indent="-361950">
              <a:buFont typeface="+mj-lt"/>
              <a:buAutoNum type="romanLcPeriod"/>
            </a:pPr>
            <a:r>
              <a:rPr lang="en-GB" sz="3600" b="1" dirty="0">
                <a:ln>
                  <a:solidFill>
                    <a:schemeClr val="tx1"/>
                  </a:solidFill>
                </a:ln>
                <a:solidFill>
                  <a:srgbClr val="C00000"/>
                </a:solidFill>
              </a:rPr>
              <a:t>People feeling worthless</a:t>
            </a:r>
          </a:p>
        </p:txBody>
      </p:sp>
    </p:spTree>
    <p:extLst>
      <p:ext uri="{BB962C8B-B14F-4D97-AF65-F5344CB8AC3E}">
        <p14:creationId xmlns:p14="http://schemas.microsoft.com/office/powerpoint/2010/main" val="2424620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51132"/>
          </a:xfrm>
          <a:prstGeom prst="rect">
            <a:avLst/>
          </a:prstGeom>
        </p:spPr>
      </p:pic>
      <p:sp>
        <p:nvSpPr>
          <p:cNvPr id="2" name="Title 1"/>
          <p:cNvSpPr>
            <a:spLocks noGrp="1"/>
          </p:cNvSpPr>
          <p:nvPr>
            <p:ph type="ctrTitle"/>
          </p:nvPr>
        </p:nvSpPr>
        <p:spPr>
          <a:xfrm>
            <a:off x="581025" y="440876"/>
            <a:ext cx="10834687" cy="680558"/>
          </a:xfrm>
        </p:spPr>
        <p:txBody>
          <a:bodyPr>
            <a:normAutofit fontScale="90000"/>
          </a:bodyPr>
          <a:lstStyle/>
          <a:p>
            <a:br>
              <a:rPr lang="en-GB" sz="4000" dirty="0"/>
            </a:br>
            <a:br>
              <a:rPr lang="en-GB" dirty="0"/>
            </a:br>
            <a:r>
              <a:rPr lang="en-GB" dirty="0"/>
              <a:t> </a:t>
            </a:r>
            <a:br>
              <a:rPr lang="en-GB" dirty="0"/>
            </a:br>
            <a:r>
              <a:rPr lang="en-GB" sz="4400" b="1"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servant – a comfort for Jerusalem</a:t>
            </a:r>
            <a:endParaRPr lang="en-GB" sz="4400"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524000" y="1121434"/>
            <a:ext cx="9144000" cy="439947"/>
          </a:xfrm>
        </p:spPr>
        <p:txBody>
          <a:bodyPr/>
          <a:lstStyle/>
          <a:p>
            <a:r>
              <a:rPr lang="en-GB" b="1"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rPr>
              <a:t>Isaiah 51:1-52:12</a:t>
            </a:r>
            <a:endParaRPr lang="en-GB"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776287" y="1721241"/>
            <a:ext cx="10639425" cy="2431435"/>
          </a:xfrm>
          <a:prstGeom prst="rect">
            <a:avLst/>
          </a:prstGeom>
          <a:solidFill>
            <a:schemeClr val="accent4">
              <a:lumMod val="20000"/>
              <a:lumOff val="80000"/>
            </a:schemeClr>
          </a:solidFill>
        </p:spPr>
        <p:txBody>
          <a:bodyPr wrap="square" rtlCol="0">
            <a:spAutoFit/>
          </a:bodyPr>
          <a:lstStyle/>
          <a:p>
            <a:pPr marL="742950" indent="-742950">
              <a:buFont typeface="+mj-lt"/>
              <a:buAutoNum type="arabicPeriod"/>
            </a:pPr>
            <a:r>
              <a:rPr lang="en-GB" sz="2800" b="1" dirty="0">
                <a:ln>
                  <a:solidFill>
                    <a:schemeClr val="tx1"/>
                  </a:solidFill>
                </a:ln>
                <a:solidFill>
                  <a:srgbClr val="0070C0"/>
                </a:solidFill>
              </a:rPr>
              <a:t>A Highway to Zion 51:1-11</a:t>
            </a:r>
          </a:p>
          <a:p>
            <a:pPr marL="742950" indent="-742950">
              <a:buFont typeface="+mj-lt"/>
              <a:buAutoNum type="arabicPeriod"/>
            </a:pPr>
            <a:r>
              <a:rPr lang="en-GB" sz="2400" b="1" dirty="0">
                <a:ln>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“You’re mine – don’t be afraid” 51:12-23</a:t>
            </a:r>
          </a:p>
          <a:p>
            <a:pPr marL="742950" indent="-742950">
              <a:buFont typeface="+mj-lt"/>
              <a:buAutoNum type="arabicPeriod"/>
            </a:pPr>
            <a:r>
              <a:rPr lang="en-GB" sz="3600" b="1" dirty="0">
                <a:ln>
                  <a:solidFill>
                    <a:schemeClr val="tx1"/>
                  </a:solidFill>
                </a:ln>
                <a:solidFill>
                  <a:srgbClr val="0070C0"/>
                </a:solidFill>
              </a:rPr>
              <a:t>Loved and valued 52:1-10</a:t>
            </a:r>
          </a:p>
          <a:p>
            <a:pPr marL="1076325" lvl="1" indent="-361950">
              <a:buFont typeface="+mj-lt"/>
              <a:buAutoNum type="romanLcPeriod"/>
            </a:pPr>
            <a:r>
              <a:rPr lang="en-GB" sz="2800" b="1" dirty="0">
                <a:ln>
                  <a:solidFill>
                    <a:schemeClr val="tx1"/>
                  </a:solidFill>
                </a:ln>
                <a:solidFill>
                  <a:srgbClr val="C00000"/>
                </a:solidFill>
              </a:rPr>
              <a:t>People feeling worthless</a:t>
            </a:r>
          </a:p>
          <a:p>
            <a:pPr marL="1076325" lvl="1" indent="-361950">
              <a:buFont typeface="+mj-lt"/>
              <a:buAutoNum type="romanLcPeriod"/>
            </a:pPr>
            <a:r>
              <a:rPr lang="en-GB" sz="3600" b="1" dirty="0">
                <a:ln>
                  <a:solidFill>
                    <a:schemeClr val="tx1"/>
                  </a:solidFill>
                </a:ln>
                <a:solidFill>
                  <a:srgbClr val="C00000"/>
                </a:solidFill>
              </a:rPr>
              <a:t>See yourself through God’s eyes</a:t>
            </a:r>
          </a:p>
        </p:txBody>
      </p:sp>
    </p:spTree>
    <p:extLst>
      <p:ext uri="{BB962C8B-B14F-4D97-AF65-F5344CB8AC3E}">
        <p14:creationId xmlns:p14="http://schemas.microsoft.com/office/powerpoint/2010/main" val="992907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51132"/>
          </a:xfrm>
          <a:prstGeom prst="rect">
            <a:avLst/>
          </a:prstGeom>
        </p:spPr>
      </p:pic>
      <p:sp>
        <p:nvSpPr>
          <p:cNvPr id="2" name="Title 1"/>
          <p:cNvSpPr>
            <a:spLocks noGrp="1"/>
          </p:cNvSpPr>
          <p:nvPr>
            <p:ph type="ctrTitle"/>
          </p:nvPr>
        </p:nvSpPr>
        <p:spPr>
          <a:xfrm>
            <a:off x="571500" y="440876"/>
            <a:ext cx="11029950" cy="680558"/>
          </a:xfrm>
        </p:spPr>
        <p:txBody>
          <a:bodyPr>
            <a:normAutofit fontScale="90000"/>
          </a:bodyPr>
          <a:lstStyle/>
          <a:p>
            <a:br>
              <a:rPr lang="en-GB" sz="4000" dirty="0"/>
            </a:br>
            <a:br>
              <a:rPr lang="en-GB" dirty="0"/>
            </a:br>
            <a:r>
              <a:rPr lang="en-GB" dirty="0"/>
              <a:t> </a:t>
            </a:r>
            <a:br>
              <a:rPr lang="en-GB" dirty="0"/>
            </a:br>
            <a:r>
              <a:rPr lang="en-GB" sz="4400" b="1"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servant – a comfort for Jerusalem</a:t>
            </a:r>
            <a:endParaRPr lang="en-GB" sz="4400"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524000" y="1121434"/>
            <a:ext cx="9144000" cy="439947"/>
          </a:xfrm>
        </p:spPr>
        <p:txBody>
          <a:bodyPr/>
          <a:lstStyle/>
          <a:p>
            <a:r>
              <a:rPr lang="en-GB" b="1"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rPr>
              <a:t>Isaiah 51:1-52:12</a:t>
            </a:r>
            <a:endParaRPr lang="en-GB"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776287" y="1695455"/>
            <a:ext cx="10639425" cy="954107"/>
          </a:xfrm>
          <a:prstGeom prst="rect">
            <a:avLst/>
          </a:prstGeom>
          <a:solidFill>
            <a:schemeClr val="accent4">
              <a:lumMod val="20000"/>
              <a:lumOff val="80000"/>
            </a:schemeClr>
          </a:solidFill>
        </p:spPr>
        <p:txBody>
          <a:bodyPr wrap="square" rtlCol="0">
            <a:spAutoFit/>
          </a:bodyPr>
          <a:lstStyle/>
          <a:p>
            <a:r>
              <a:rPr lang="en-GB" sz="24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Rejection of false gods – worthless!</a:t>
            </a:r>
          </a:p>
          <a:p>
            <a:r>
              <a:rPr lang="en-GB" sz="32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All-encompassing message</a:t>
            </a:r>
          </a:p>
        </p:txBody>
      </p:sp>
    </p:spTree>
    <p:extLst>
      <p:ext uri="{BB962C8B-B14F-4D97-AF65-F5344CB8AC3E}">
        <p14:creationId xmlns:p14="http://schemas.microsoft.com/office/powerpoint/2010/main" val="4030573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51132"/>
          </a:xfrm>
          <a:prstGeom prst="rect">
            <a:avLst/>
          </a:prstGeom>
        </p:spPr>
      </p:pic>
      <p:sp>
        <p:nvSpPr>
          <p:cNvPr id="2" name="Title 1"/>
          <p:cNvSpPr>
            <a:spLocks noGrp="1"/>
          </p:cNvSpPr>
          <p:nvPr>
            <p:ph type="ctrTitle"/>
          </p:nvPr>
        </p:nvSpPr>
        <p:spPr>
          <a:xfrm>
            <a:off x="581025" y="440876"/>
            <a:ext cx="10834687" cy="680558"/>
          </a:xfrm>
        </p:spPr>
        <p:txBody>
          <a:bodyPr>
            <a:normAutofit fontScale="90000"/>
          </a:bodyPr>
          <a:lstStyle/>
          <a:p>
            <a:br>
              <a:rPr lang="en-GB" sz="4000" dirty="0"/>
            </a:br>
            <a:br>
              <a:rPr lang="en-GB" dirty="0"/>
            </a:br>
            <a:r>
              <a:rPr lang="en-GB" dirty="0"/>
              <a:t> </a:t>
            </a:r>
            <a:br>
              <a:rPr lang="en-GB" dirty="0"/>
            </a:br>
            <a:r>
              <a:rPr lang="en-GB" sz="4400" b="1"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servant – a comfort for Jerusalem</a:t>
            </a:r>
            <a:endParaRPr lang="en-GB" sz="4400"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524000" y="1121434"/>
            <a:ext cx="9144000" cy="439947"/>
          </a:xfrm>
        </p:spPr>
        <p:txBody>
          <a:bodyPr/>
          <a:lstStyle/>
          <a:p>
            <a:r>
              <a:rPr lang="en-GB" b="1"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rPr>
              <a:t>Isaiah 51:1-52:12</a:t>
            </a:r>
            <a:endParaRPr lang="en-GB"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776287" y="1721241"/>
            <a:ext cx="10639425" cy="1938992"/>
          </a:xfrm>
          <a:prstGeom prst="rect">
            <a:avLst/>
          </a:prstGeom>
          <a:solidFill>
            <a:schemeClr val="accent4">
              <a:lumMod val="20000"/>
              <a:lumOff val="80000"/>
            </a:schemeClr>
          </a:solidFill>
        </p:spPr>
        <p:txBody>
          <a:bodyPr wrap="square" rtlCol="0">
            <a:spAutoFit/>
          </a:bodyPr>
          <a:lstStyle/>
          <a:p>
            <a:pPr marL="742950" indent="-742950">
              <a:buFont typeface="+mj-lt"/>
              <a:buAutoNum type="arabicPeriod"/>
            </a:pPr>
            <a:r>
              <a:rPr lang="en-GB" sz="2800" b="1" dirty="0">
                <a:ln>
                  <a:solidFill>
                    <a:schemeClr val="tx1"/>
                  </a:solidFill>
                </a:ln>
                <a:solidFill>
                  <a:srgbClr val="0070C0"/>
                </a:solidFill>
              </a:rPr>
              <a:t>A Highway to Zion 51:1-11</a:t>
            </a:r>
          </a:p>
          <a:p>
            <a:pPr marL="742950" indent="-742950">
              <a:buFont typeface="+mj-lt"/>
              <a:buAutoNum type="arabicPeriod"/>
            </a:pPr>
            <a:r>
              <a:rPr lang="en-GB" sz="2400" b="1" dirty="0">
                <a:ln>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“You’re mine – don’t be afraid” 51:12-23</a:t>
            </a:r>
          </a:p>
          <a:p>
            <a:pPr marL="742950" indent="-742950">
              <a:buFont typeface="+mj-lt"/>
              <a:buAutoNum type="arabicPeriod"/>
            </a:pPr>
            <a:r>
              <a:rPr lang="en-GB" sz="3200" b="1" dirty="0">
                <a:ln>
                  <a:solidFill>
                    <a:schemeClr val="tx1"/>
                  </a:solidFill>
                </a:ln>
                <a:solidFill>
                  <a:srgbClr val="0070C0"/>
                </a:solidFill>
              </a:rPr>
              <a:t>Loved and valued 52:1-10</a:t>
            </a:r>
          </a:p>
          <a:p>
            <a:pPr marL="742950" indent="-742950">
              <a:buFont typeface="+mj-lt"/>
              <a:buAutoNum type="arabicPeriod"/>
            </a:pPr>
            <a:r>
              <a:rPr lang="en-GB" sz="3600" b="1" dirty="0">
                <a:ln>
                  <a:solidFill>
                    <a:schemeClr val="tx1"/>
                  </a:solidFill>
                </a:ln>
                <a:solidFill>
                  <a:srgbClr val="0070C0"/>
                </a:solidFill>
              </a:rPr>
              <a:t>Get ready to leave 52:11-12</a:t>
            </a:r>
          </a:p>
        </p:txBody>
      </p:sp>
    </p:spTree>
    <p:extLst>
      <p:ext uri="{BB962C8B-B14F-4D97-AF65-F5344CB8AC3E}">
        <p14:creationId xmlns:p14="http://schemas.microsoft.com/office/powerpoint/2010/main" val="3883094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51132"/>
          </a:xfrm>
          <a:prstGeom prst="rect">
            <a:avLst/>
          </a:prstGeom>
        </p:spPr>
      </p:pic>
      <p:sp>
        <p:nvSpPr>
          <p:cNvPr id="2" name="Title 1"/>
          <p:cNvSpPr>
            <a:spLocks noGrp="1"/>
          </p:cNvSpPr>
          <p:nvPr>
            <p:ph type="ctrTitle"/>
          </p:nvPr>
        </p:nvSpPr>
        <p:spPr>
          <a:xfrm>
            <a:off x="581025" y="440876"/>
            <a:ext cx="10834687" cy="680558"/>
          </a:xfrm>
        </p:spPr>
        <p:txBody>
          <a:bodyPr>
            <a:normAutofit fontScale="90000"/>
          </a:bodyPr>
          <a:lstStyle/>
          <a:p>
            <a:br>
              <a:rPr lang="en-GB" sz="4000" dirty="0"/>
            </a:br>
            <a:br>
              <a:rPr lang="en-GB" dirty="0"/>
            </a:br>
            <a:r>
              <a:rPr lang="en-GB" dirty="0"/>
              <a:t> </a:t>
            </a:r>
            <a:br>
              <a:rPr lang="en-GB" dirty="0"/>
            </a:br>
            <a:r>
              <a:rPr lang="en-GB" sz="4400" b="1"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servant – a comfort for Jerusalem</a:t>
            </a:r>
            <a:endParaRPr lang="en-GB" sz="4400"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524000" y="1121434"/>
            <a:ext cx="9144000" cy="439947"/>
          </a:xfrm>
        </p:spPr>
        <p:txBody>
          <a:bodyPr/>
          <a:lstStyle/>
          <a:p>
            <a:r>
              <a:rPr lang="en-GB" b="1"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rPr>
              <a:t>Isaiah 51:1-52:12</a:t>
            </a:r>
            <a:endParaRPr lang="en-GB"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776287" y="1721241"/>
            <a:ext cx="10639425" cy="2492990"/>
          </a:xfrm>
          <a:prstGeom prst="rect">
            <a:avLst/>
          </a:prstGeom>
          <a:solidFill>
            <a:schemeClr val="accent4">
              <a:lumMod val="20000"/>
              <a:lumOff val="80000"/>
            </a:schemeClr>
          </a:solidFill>
        </p:spPr>
        <p:txBody>
          <a:bodyPr wrap="square" rtlCol="0">
            <a:spAutoFit/>
          </a:bodyPr>
          <a:lstStyle/>
          <a:p>
            <a:pPr marL="742950" indent="-742950">
              <a:buFont typeface="+mj-lt"/>
              <a:buAutoNum type="arabicPeriod"/>
            </a:pPr>
            <a:r>
              <a:rPr lang="en-GB" sz="2800" b="1" dirty="0">
                <a:ln>
                  <a:solidFill>
                    <a:schemeClr val="tx1"/>
                  </a:solidFill>
                </a:ln>
                <a:solidFill>
                  <a:srgbClr val="0070C0"/>
                </a:solidFill>
              </a:rPr>
              <a:t>A Highway to Zion 51:1-11</a:t>
            </a:r>
          </a:p>
          <a:p>
            <a:pPr marL="742950" indent="-742950">
              <a:buFont typeface="+mj-lt"/>
              <a:buAutoNum type="arabicPeriod"/>
            </a:pPr>
            <a:r>
              <a:rPr lang="en-GB" sz="2400" b="1" dirty="0">
                <a:ln>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“You’re mine – don’t be afraid” 51:12-23</a:t>
            </a:r>
          </a:p>
          <a:p>
            <a:pPr marL="742950" indent="-742950">
              <a:buFont typeface="+mj-lt"/>
              <a:buAutoNum type="arabicPeriod"/>
            </a:pPr>
            <a:r>
              <a:rPr lang="en-GB" sz="3200" b="1" dirty="0">
                <a:ln>
                  <a:solidFill>
                    <a:schemeClr val="tx1"/>
                  </a:solidFill>
                </a:ln>
                <a:solidFill>
                  <a:srgbClr val="0070C0"/>
                </a:solidFill>
              </a:rPr>
              <a:t>Loved and valued 52:1-10</a:t>
            </a:r>
          </a:p>
          <a:p>
            <a:pPr marL="742950" indent="-742950">
              <a:buFont typeface="+mj-lt"/>
              <a:buAutoNum type="arabicPeriod"/>
            </a:pPr>
            <a:r>
              <a:rPr lang="en-GB" sz="3600" b="1" dirty="0">
                <a:ln>
                  <a:solidFill>
                    <a:schemeClr val="tx1"/>
                  </a:solidFill>
                </a:ln>
                <a:solidFill>
                  <a:srgbClr val="0070C0"/>
                </a:solidFill>
              </a:rPr>
              <a:t>Get ready to leave 52:11-12</a:t>
            </a:r>
          </a:p>
          <a:p>
            <a:pPr marL="1257300" lvl="1" indent="-542925">
              <a:buSzPct val="80000"/>
              <a:buFont typeface="Wingdings" panose="05000000000000000000" pitchFamily="2" charset="2"/>
              <a:buChar char="v"/>
            </a:pPr>
            <a:r>
              <a:rPr lang="en-GB" sz="3600" b="1" dirty="0">
                <a:ln>
                  <a:solidFill>
                    <a:schemeClr val="tx1"/>
                  </a:solidFill>
                </a:ln>
                <a:solidFill>
                  <a:srgbClr val="C00000"/>
                </a:solidFill>
              </a:rPr>
              <a:t>Echo of Exodus</a:t>
            </a:r>
          </a:p>
        </p:txBody>
      </p:sp>
    </p:spTree>
    <p:extLst>
      <p:ext uri="{BB962C8B-B14F-4D97-AF65-F5344CB8AC3E}">
        <p14:creationId xmlns:p14="http://schemas.microsoft.com/office/powerpoint/2010/main" val="294821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51132"/>
          </a:xfrm>
          <a:prstGeom prst="rect">
            <a:avLst/>
          </a:prstGeom>
        </p:spPr>
      </p:pic>
      <p:sp>
        <p:nvSpPr>
          <p:cNvPr id="2" name="Title 1"/>
          <p:cNvSpPr>
            <a:spLocks noGrp="1"/>
          </p:cNvSpPr>
          <p:nvPr>
            <p:ph type="ctrTitle"/>
          </p:nvPr>
        </p:nvSpPr>
        <p:spPr>
          <a:xfrm>
            <a:off x="581025" y="440876"/>
            <a:ext cx="10834687" cy="680558"/>
          </a:xfrm>
        </p:spPr>
        <p:txBody>
          <a:bodyPr>
            <a:normAutofit fontScale="90000"/>
          </a:bodyPr>
          <a:lstStyle/>
          <a:p>
            <a:br>
              <a:rPr lang="en-GB" sz="4000" dirty="0"/>
            </a:br>
            <a:br>
              <a:rPr lang="en-GB" dirty="0"/>
            </a:br>
            <a:r>
              <a:rPr lang="en-GB" dirty="0"/>
              <a:t> </a:t>
            </a:r>
            <a:br>
              <a:rPr lang="en-GB" dirty="0"/>
            </a:br>
            <a:r>
              <a:rPr lang="en-GB" sz="4400" b="1"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servant – a comfort for Jerusalem</a:t>
            </a:r>
            <a:endParaRPr lang="en-GB" sz="4400"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524000" y="1121434"/>
            <a:ext cx="9144000" cy="439947"/>
          </a:xfrm>
        </p:spPr>
        <p:txBody>
          <a:bodyPr/>
          <a:lstStyle/>
          <a:p>
            <a:r>
              <a:rPr lang="en-GB" b="1"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rPr>
              <a:t>Isaiah 51:1-52:12</a:t>
            </a:r>
            <a:endParaRPr lang="en-GB"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776287" y="1721241"/>
            <a:ext cx="10639425" cy="2923877"/>
          </a:xfrm>
          <a:prstGeom prst="rect">
            <a:avLst/>
          </a:prstGeom>
          <a:solidFill>
            <a:schemeClr val="accent4">
              <a:lumMod val="20000"/>
              <a:lumOff val="80000"/>
            </a:schemeClr>
          </a:solidFill>
        </p:spPr>
        <p:txBody>
          <a:bodyPr wrap="square" rtlCol="0">
            <a:spAutoFit/>
          </a:bodyPr>
          <a:lstStyle/>
          <a:p>
            <a:pPr marL="742950" indent="-742950">
              <a:buFont typeface="+mj-lt"/>
              <a:buAutoNum type="arabicPeriod"/>
            </a:pPr>
            <a:r>
              <a:rPr lang="en-GB" sz="2800" b="1" dirty="0">
                <a:ln>
                  <a:solidFill>
                    <a:schemeClr val="tx1"/>
                  </a:solidFill>
                </a:ln>
                <a:solidFill>
                  <a:srgbClr val="0070C0"/>
                </a:solidFill>
              </a:rPr>
              <a:t>A Highway to Zion 51:1-11</a:t>
            </a:r>
          </a:p>
          <a:p>
            <a:pPr marL="742950" indent="-742950">
              <a:buFont typeface="+mj-lt"/>
              <a:buAutoNum type="arabicPeriod"/>
            </a:pPr>
            <a:r>
              <a:rPr lang="en-GB" sz="2400" b="1" dirty="0">
                <a:ln>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“You’re mine – don’t be afraid” 51:12-23</a:t>
            </a:r>
          </a:p>
          <a:p>
            <a:pPr marL="742950" indent="-742950">
              <a:buFont typeface="+mj-lt"/>
              <a:buAutoNum type="arabicPeriod"/>
            </a:pPr>
            <a:r>
              <a:rPr lang="en-GB" sz="3200" b="1" dirty="0">
                <a:ln>
                  <a:solidFill>
                    <a:schemeClr val="tx1"/>
                  </a:solidFill>
                </a:ln>
                <a:solidFill>
                  <a:srgbClr val="0070C0"/>
                </a:solidFill>
              </a:rPr>
              <a:t>Loved and valued 52:1-10</a:t>
            </a:r>
          </a:p>
          <a:p>
            <a:pPr marL="742950" indent="-742950">
              <a:buFont typeface="+mj-lt"/>
              <a:buAutoNum type="arabicPeriod"/>
            </a:pPr>
            <a:r>
              <a:rPr lang="en-GB" sz="3600" b="1" dirty="0">
                <a:ln>
                  <a:solidFill>
                    <a:schemeClr val="tx1"/>
                  </a:solidFill>
                </a:ln>
                <a:solidFill>
                  <a:srgbClr val="0070C0"/>
                </a:solidFill>
              </a:rPr>
              <a:t>Get ready to leave 52:11-12</a:t>
            </a:r>
          </a:p>
          <a:p>
            <a:pPr marL="1257300" lvl="1" indent="-542925">
              <a:buSzPct val="80000"/>
              <a:buFont typeface="Wingdings" panose="05000000000000000000" pitchFamily="2" charset="2"/>
              <a:buChar char="v"/>
            </a:pPr>
            <a:r>
              <a:rPr lang="en-GB" sz="2800" b="1" dirty="0">
                <a:ln>
                  <a:solidFill>
                    <a:schemeClr val="tx1"/>
                  </a:solidFill>
                </a:ln>
                <a:solidFill>
                  <a:srgbClr val="C00000"/>
                </a:solidFill>
              </a:rPr>
              <a:t>Echo of Exodus</a:t>
            </a:r>
          </a:p>
          <a:p>
            <a:pPr marL="1257300" lvl="1" indent="-542925">
              <a:buSzPct val="80000"/>
              <a:buFont typeface="Wingdings" panose="05000000000000000000" pitchFamily="2" charset="2"/>
              <a:buChar char="v"/>
            </a:pPr>
            <a:r>
              <a:rPr lang="en-GB" sz="3600" b="1" dirty="0">
                <a:ln>
                  <a:solidFill>
                    <a:schemeClr val="tx1"/>
                  </a:solidFill>
                </a:ln>
                <a:solidFill>
                  <a:srgbClr val="C00000"/>
                </a:solidFill>
              </a:rPr>
              <a:t>Fundamental differences – “leave behind…”</a:t>
            </a:r>
          </a:p>
        </p:txBody>
      </p:sp>
    </p:spTree>
    <p:extLst>
      <p:ext uri="{BB962C8B-B14F-4D97-AF65-F5344CB8AC3E}">
        <p14:creationId xmlns:p14="http://schemas.microsoft.com/office/powerpoint/2010/main" val="2360469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51132"/>
          </a:xfrm>
          <a:prstGeom prst="rect">
            <a:avLst/>
          </a:prstGeom>
        </p:spPr>
      </p:pic>
      <p:sp>
        <p:nvSpPr>
          <p:cNvPr id="2" name="Title 1"/>
          <p:cNvSpPr>
            <a:spLocks noGrp="1"/>
          </p:cNvSpPr>
          <p:nvPr>
            <p:ph type="ctrTitle"/>
          </p:nvPr>
        </p:nvSpPr>
        <p:spPr>
          <a:xfrm>
            <a:off x="581025" y="440876"/>
            <a:ext cx="10834687" cy="680558"/>
          </a:xfrm>
        </p:spPr>
        <p:txBody>
          <a:bodyPr>
            <a:normAutofit fontScale="90000"/>
          </a:bodyPr>
          <a:lstStyle/>
          <a:p>
            <a:br>
              <a:rPr lang="en-GB" sz="4000" dirty="0"/>
            </a:br>
            <a:br>
              <a:rPr lang="en-GB" dirty="0"/>
            </a:br>
            <a:r>
              <a:rPr lang="en-GB" dirty="0"/>
              <a:t> </a:t>
            </a:r>
            <a:br>
              <a:rPr lang="en-GB" dirty="0"/>
            </a:br>
            <a:r>
              <a:rPr lang="en-GB" sz="4400" b="1"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servant – a comfort for Jerusalem</a:t>
            </a:r>
            <a:endParaRPr lang="en-GB" sz="4400"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524000" y="1121434"/>
            <a:ext cx="9144000" cy="439947"/>
          </a:xfrm>
        </p:spPr>
        <p:txBody>
          <a:bodyPr/>
          <a:lstStyle/>
          <a:p>
            <a:r>
              <a:rPr lang="en-GB" b="1"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rPr>
              <a:t>Isaiah 51:1-52:12</a:t>
            </a:r>
            <a:endParaRPr lang="en-GB"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776287" y="1721241"/>
            <a:ext cx="10639425" cy="3477875"/>
          </a:xfrm>
          <a:prstGeom prst="rect">
            <a:avLst/>
          </a:prstGeom>
          <a:solidFill>
            <a:schemeClr val="accent4">
              <a:lumMod val="20000"/>
              <a:lumOff val="80000"/>
            </a:schemeClr>
          </a:solidFill>
        </p:spPr>
        <p:txBody>
          <a:bodyPr wrap="square" rtlCol="0">
            <a:spAutoFit/>
          </a:bodyPr>
          <a:lstStyle/>
          <a:p>
            <a:pPr marL="742950" indent="-742950">
              <a:buFont typeface="+mj-lt"/>
              <a:buAutoNum type="arabicPeriod"/>
            </a:pPr>
            <a:r>
              <a:rPr lang="en-GB" sz="2800" b="1" dirty="0">
                <a:ln>
                  <a:solidFill>
                    <a:schemeClr val="tx1"/>
                  </a:solidFill>
                </a:ln>
                <a:solidFill>
                  <a:srgbClr val="0070C0"/>
                </a:solidFill>
              </a:rPr>
              <a:t>A Highway to Zion 51:1-11</a:t>
            </a:r>
          </a:p>
          <a:p>
            <a:pPr marL="742950" indent="-742950">
              <a:buFont typeface="+mj-lt"/>
              <a:buAutoNum type="arabicPeriod"/>
            </a:pPr>
            <a:r>
              <a:rPr lang="en-GB" sz="2400" b="1" dirty="0">
                <a:ln>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“You’re mine – don’t be afraid” 51:12-23</a:t>
            </a:r>
          </a:p>
          <a:p>
            <a:pPr marL="742950" indent="-742950">
              <a:buFont typeface="+mj-lt"/>
              <a:buAutoNum type="arabicPeriod"/>
            </a:pPr>
            <a:r>
              <a:rPr lang="en-GB" sz="3200" b="1" dirty="0">
                <a:ln>
                  <a:solidFill>
                    <a:schemeClr val="tx1"/>
                  </a:solidFill>
                </a:ln>
                <a:solidFill>
                  <a:srgbClr val="0070C0"/>
                </a:solidFill>
              </a:rPr>
              <a:t>Loved and valued 52:1-10</a:t>
            </a:r>
          </a:p>
          <a:p>
            <a:pPr marL="742950" indent="-742950">
              <a:buFont typeface="+mj-lt"/>
              <a:buAutoNum type="arabicPeriod"/>
            </a:pPr>
            <a:r>
              <a:rPr lang="en-GB" sz="3600" b="1" dirty="0">
                <a:ln>
                  <a:solidFill>
                    <a:schemeClr val="tx1"/>
                  </a:solidFill>
                </a:ln>
                <a:solidFill>
                  <a:srgbClr val="0070C0"/>
                </a:solidFill>
              </a:rPr>
              <a:t>Get ready to leave 52:11-12</a:t>
            </a:r>
          </a:p>
          <a:p>
            <a:pPr marL="1257300" lvl="1" indent="-542925">
              <a:buSzPct val="80000"/>
              <a:buFont typeface="Wingdings" panose="05000000000000000000" pitchFamily="2" charset="2"/>
              <a:buChar char="v"/>
            </a:pPr>
            <a:r>
              <a:rPr lang="en-GB" sz="2800" b="1" dirty="0">
                <a:ln>
                  <a:solidFill>
                    <a:schemeClr val="tx1"/>
                  </a:solidFill>
                </a:ln>
                <a:solidFill>
                  <a:srgbClr val="C00000"/>
                </a:solidFill>
              </a:rPr>
              <a:t>Echo of Exodus</a:t>
            </a:r>
          </a:p>
          <a:p>
            <a:pPr marL="1257300" lvl="1" indent="-542925">
              <a:buSzPct val="80000"/>
              <a:buFont typeface="Wingdings" panose="05000000000000000000" pitchFamily="2" charset="2"/>
              <a:buChar char="v"/>
            </a:pPr>
            <a:r>
              <a:rPr lang="en-GB" sz="2800" b="1" dirty="0">
                <a:ln>
                  <a:solidFill>
                    <a:schemeClr val="tx1"/>
                  </a:solidFill>
                </a:ln>
                <a:solidFill>
                  <a:srgbClr val="C00000"/>
                </a:solidFill>
              </a:rPr>
              <a:t>Fundamental differences – “leave behind…”</a:t>
            </a:r>
          </a:p>
          <a:p>
            <a:pPr marL="1257300" lvl="1" indent="-542925">
              <a:buSzPct val="80000"/>
              <a:buFont typeface="Wingdings" panose="05000000000000000000" pitchFamily="2" charset="2"/>
              <a:buChar char="v"/>
            </a:pPr>
            <a:r>
              <a:rPr lang="en-GB" sz="3600" b="1" dirty="0">
                <a:ln>
                  <a:solidFill>
                    <a:schemeClr val="tx1"/>
                  </a:solidFill>
                </a:ln>
                <a:solidFill>
                  <a:srgbClr val="C00000"/>
                </a:solidFill>
              </a:rPr>
              <a:t>Electrifying moment</a:t>
            </a:r>
          </a:p>
        </p:txBody>
      </p:sp>
    </p:spTree>
    <p:extLst>
      <p:ext uri="{BB962C8B-B14F-4D97-AF65-F5344CB8AC3E}">
        <p14:creationId xmlns:p14="http://schemas.microsoft.com/office/powerpoint/2010/main" val="4012352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51132"/>
          </a:xfrm>
          <a:prstGeom prst="rect">
            <a:avLst/>
          </a:prstGeom>
        </p:spPr>
      </p:pic>
      <p:sp>
        <p:nvSpPr>
          <p:cNvPr id="2" name="Title 1"/>
          <p:cNvSpPr>
            <a:spLocks noGrp="1"/>
          </p:cNvSpPr>
          <p:nvPr>
            <p:ph type="ctrTitle"/>
          </p:nvPr>
        </p:nvSpPr>
        <p:spPr>
          <a:xfrm>
            <a:off x="581025" y="440876"/>
            <a:ext cx="10834687" cy="680558"/>
          </a:xfrm>
        </p:spPr>
        <p:txBody>
          <a:bodyPr>
            <a:normAutofit fontScale="90000"/>
          </a:bodyPr>
          <a:lstStyle/>
          <a:p>
            <a:br>
              <a:rPr lang="en-GB" sz="4000" dirty="0"/>
            </a:br>
            <a:br>
              <a:rPr lang="en-GB" dirty="0"/>
            </a:br>
            <a:r>
              <a:rPr lang="en-GB" dirty="0"/>
              <a:t> </a:t>
            </a:r>
            <a:br>
              <a:rPr lang="en-GB" dirty="0"/>
            </a:br>
            <a:r>
              <a:rPr lang="en-GB" sz="4400" b="1"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servant – a comfort for Jerusalem</a:t>
            </a:r>
            <a:endParaRPr lang="en-GB" sz="4400"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524000" y="1121434"/>
            <a:ext cx="9144000" cy="439947"/>
          </a:xfrm>
        </p:spPr>
        <p:txBody>
          <a:bodyPr/>
          <a:lstStyle/>
          <a:p>
            <a:r>
              <a:rPr lang="en-GB" b="1"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rPr>
              <a:t>Isaiah 51:1-52:12</a:t>
            </a:r>
            <a:endParaRPr lang="en-GB"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776287" y="1593989"/>
            <a:ext cx="10639425" cy="5324535"/>
          </a:xfrm>
          <a:prstGeom prst="rect">
            <a:avLst/>
          </a:prstGeom>
          <a:solidFill>
            <a:schemeClr val="accent4">
              <a:lumMod val="20000"/>
              <a:lumOff val="80000"/>
            </a:schemeClr>
          </a:solidFill>
        </p:spPr>
        <p:txBody>
          <a:bodyPr wrap="square" rtlCol="0">
            <a:spAutoFit/>
          </a:bodyPr>
          <a:lstStyle/>
          <a:p>
            <a:pPr marL="742950" indent="-742950">
              <a:buFont typeface="+mj-lt"/>
              <a:buAutoNum type="arabicPeriod"/>
            </a:pPr>
            <a:r>
              <a:rPr lang="en-GB" sz="2800" b="1" dirty="0">
                <a:ln>
                  <a:solidFill>
                    <a:schemeClr val="tx1"/>
                  </a:solidFill>
                </a:ln>
                <a:solidFill>
                  <a:srgbClr val="0070C0"/>
                </a:solidFill>
              </a:rPr>
              <a:t>A Highway to Zion 51:1-11</a:t>
            </a:r>
          </a:p>
          <a:p>
            <a:pPr marL="742950" indent="-742950">
              <a:buFont typeface="+mj-lt"/>
              <a:buAutoNum type="arabicPeriod"/>
            </a:pPr>
            <a:r>
              <a:rPr lang="en-GB" sz="2400" b="1" dirty="0">
                <a:ln>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“You’re mine – don’t be afraid” 51:12-23</a:t>
            </a:r>
          </a:p>
          <a:p>
            <a:pPr marL="742950" indent="-742950">
              <a:buFont typeface="+mj-lt"/>
              <a:buAutoNum type="arabicPeriod"/>
            </a:pPr>
            <a:r>
              <a:rPr lang="en-GB" sz="3200" b="1" dirty="0">
                <a:ln>
                  <a:solidFill>
                    <a:schemeClr val="tx1"/>
                  </a:solidFill>
                </a:ln>
                <a:solidFill>
                  <a:srgbClr val="0070C0"/>
                </a:solidFill>
              </a:rPr>
              <a:t>Loved and valued 52:1-10</a:t>
            </a:r>
          </a:p>
          <a:p>
            <a:pPr marL="742950" indent="-742950">
              <a:buFont typeface="+mj-lt"/>
              <a:buAutoNum type="arabicPeriod"/>
            </a:pPr>
            <a:r>
              <a:rPr lang="en-GB" sz="3600" b="1" dirty="0">
                <a:ln>
                  <a:solidFill>
                    <a:schemeClr val="tx1"/>
                  </a:solidFill>
                </a:ln>
                <a:solidFill>
                  <a:srgbClr val="0070C0"/>
                </a:solidFill>
              </a:rPr>
              <a:t>Get ready to leave 52:11-12</a:t>
            </a:r>
          </a:p>
          <a:p>
            <a:pPr marL="1257300" lvl="1" indent="-542925">
              <a:buSzPct val="80000"/>
              <a:buFont typeface="Wingdings" panose="05000000000000000000" pitchFamily="2" charset="2"/>
              <a:buChar char="v"/>
            </a:pPr>
            <a:r>
              <a:rPr lang="en-GB" sz="2800" b="1" dirty="0">
                <a:ln>
                  <a:solidFill>
                    <a:schemeClr val="tx1"/>
                  </a:solidFill>
                </a:ln>
                <a:solidFill>
                  <a:srgbClr val="C00000"/>
                </a:solidFill>
              </a:rPr>
              <a:t>Echo of Exodus</a:t>
            </a:r>
          </a:p>
          <a:p>
            <a:pPr marL="1257300" lvl="1" indent="-542925">
              <a:buSzPct val="80000"/>
              <a:buFont typeface="Wingdings" panose="05000000000000000000" pitchFamily="2" charset="2"/>
              <a:buChar char="v"/>
            </a:pPr>
            <a:r>
              <a:rPr lang="en-GB" sz="2800" b="1" dirty="0">
                <a:ln>
                  <a:solidFill>
                    <a:schemeClr val="tx1"/>
                  </a:solidFill>
                </a:ln>
                <a:solidFill>
                  <a:srgbClr val="C00000"/>
                </a:solidFill>
              </a:rPr>
              <a:t>Fundamental differences – “leave behind…”</a:t>
            </a:r>
          </a:p>
          <a:p>
            <a:pPr marL="1257300" lvl="1" indent="-542925">
              <a:buSzPct val="80000"/>
              <a:buFont typeface="Wingdings" panose="05000000000000000000" pitchFamily="2" charset="2"/>
              <a:buChar char="v"/>
            </a:pPr>
            <a:r>
              <a:rPr lang="en-GB" sz="3600" b="1" dirty="0">
                <a:ln>
                  <a:solidFill>
                    <a:schemeClr val="tx1"/>
                  </a:solidFill>
                </a:ln>
                <a:solidFill>
                  <a:srgbClr val="C00000"/>
                </a:solidFill>
              </a:rPr>
              <a:t>Electrifying moment</a:t>
            </a:r>
          </a:p>
          <a:p>
            <a:pPr marL="1743075" lvl="2" indent="-571500">
              <a:buSzPct val="80000"/>
              <a:buFont typeface="Wingdings" panose="05000000000000000000" pitchFamily="2" charset="2"/>
              <a:buChar char="Ø"/>
            </a:pPr>
            <a:r>
              <a:rPr lang="en-GB" sz="3200" b="1" dirty="0">
                <a:ln>
                  <a:solidFill>
                    <a:schemeClr val="tx1"/>
                  </a:solidFill>
                </a:ln>
                <a:solidFill>
                  <a:srgbClr val="7030A0"/>
                </a:solidFill>
              </a:rPr>
              <a:t>God’s servant at work – spiritual recovery (49:1-6)</a:t>
            </a:r>
          </a:p>
          <a:p>
            <a:pPr marL="361950" lvl="2">
              <a:buSzPct val="80000"/>
            </a:pPr>
            <a:r>
              <a:rPr lang="en-GB" sz="2200" b="1" i="1" dirty="0">
                <a:ln>
                  <a:solidFill>
                    <a:schemeClr val="tx1"/>
                  </a:solidFill>
                </a:ln>
                <a:solidFill>
                  <a:srgbClr val="FF0000"/>
                </a:solidFill>
                <a:effectLst>
                  <a:glow rad="63500">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Is it too small a thing for you to be my servant to restore the tribes of Jacob and bring back those of Israel I have kept. I will also make you a light to the Gentiles, that you might bring my salvation of the ends of the earth” </a:t>
            </a:r>
            <a:r>
              <a:rPr lang="en-GB" sz="2200" b="1" dirty="0">
                <a:ln>
                  <a:solidFill>
                    <a:schemeClr val="tx1"/>
                  </a:solidFill>
                </a:ln>
                <a:solidFill>
                  <a:srgbClr val="FF0000"/>
                </a:solidFill>
                <a:effectLst>
                  <a:glow rad="63500">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(49:6)</a:t>
            </a:r>
            <a:endParaRPr lang="en-GB" sz="2200" b="1" dirty="0">
              <a:ln>
                <a:solidFill>
                  <a:schemeClr val="tx1"/>
                </a:solidFill>
              </a:ln>
              <a:solidFill>
                <a:srgbClr val="7030A0"/>
              </a:solidFill>
            </a:endParaRPr>
          </a:p>
        </p:txBody>
      </p:sp>
    </p:spTree>
    <p:extLst>
      <p:ext uri="{BB962C8B-B14F-4D97-AF65-F5344CB8AC3E}">
        <p14:creationId xmlns:p14="http://schemas.microsoft.com/office/powerpoint/2010/main" val="3616017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51132"/>
          </a:xfrm>
          <a:prstGeom prst="rect">
            <a:avLst/>
          </a:prstGeom>
        </p:spPr>
      </p:pic>
      <p:sp>
        <p:nvSpPr>
          <p:cNvPr id="2" name="Title 1"/>
          <p:cNvSpPr>
            <a:spLocks noGrp="1"/>
          </p:cNvSpPr>
          <p:nvPr>
            <p:ph type="ctrTitle"/>
          </p:nvPr>
        </p:nvSpPr>
        <p:spPr>
          <a:xfrm>
            <a:off x="581025" y="440876"/>
            <a:ext cx="10834687" cy="680558"/>
          </a:xfrm>
        </p:spPr>
        <p:txBody>
          <a:bodyPr>
            <a:normAutofit fontScale="90000"/>
          </a:bodyPr>
          <a:lstStyle/>
          <a:p>
            <a:br>
              <a:rPr lang="en-GB" sz="4000" dirty="0"/>
            </a:br>
            <a:br>
              <a:rPr lang="en-GB" dirty="0"/>
            </a:br>
            <a:r>
              <a:rPr lang="en-GB" dirty="0"/>
              <a:t> </a:t>
            </a:r>
            <a:br>
              <a:rPr lang="en-GB" dirty="0"/>
            </a:br>
            <a:r>
              <a:rPr lang="en-GB" sz="4400" b="1"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servant – a comfort for Jerusalem</a:t>
            </a:r>
            <a:endParaRPr lang="en-GB" sz="4400"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524000" y="1121434"/>
            <a:ext cx="9144000" cy="439947"/>
          </a:xfrm>
        </p:spPr>
        <p:txBody>
          <a:bodyPr/>
          <a:lstStyle/>
          <a:p>
            <a:r>
              <a:rPr lang="en-GB" b="1"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rPr>
              <a:t>Isaiah 51:1-52:12</a:t>
            </a:r>
            <a:endParaRPr lang="en-GB"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776287" y="1593989"/>
            <a:ext cx="10639425" cy="3908762"/>
          </a:xfrm>
          <a:prstGeom prst="rect">
            <a:avLst/>
          </a:prstGeom>
          <a:solidFill>
            <a:schemeClr val="accent4">
              <a:lumMod val="20000"/>
              <a:lumOff val="80000"/>
            </a:schemeClr>
          </a:solidFill>
        </p:spPr>
        <p:txBody>
          <a:bodyPr wrap="square" rtlCol="0">
            <a:spAutoFit/>
          </a:bodyPr>
          <a:lstStyle/>
          <a:p>
            <a:pPr marL="742950" indent="-742950">
              <a:buFont typeface="+mj-lt"/>
              <a:buAutoNum type="arabicPeriod"/>
            </a:pPr>
            <a:r>
              <a:rPr lang="en-GB" sz="2800" b="1" dirty="0">
                <a:ln>
                  <a:solidFill>
                    <a:schemeClr val="tx1"/>
                  </a:solidFill>
                </a:ln>
                <a:solidFill>
                  <a:srgbClr val="0070C0"/>
                </a:solidFill>
              </a:rPr>
              <a:t>A Highway to Zion 51:1-11</a:t>
            </a:r>
          </a:p>
          <a:p>
            <a:pPr marL="742950" indent="-742950">
              <a:buFont typeface="+mj-lt"/>
              <a:buAutoNum type="arabicPeriod"/>
            </a:pPr>
            <a:r>
              <a:rPr lang="en-GB" sz="2400" b="1" dirty="0">
                <a:ln>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“You’re mine – don’t be afraid” 51:12-23</a:t>
            </a:r>
          </a:p>
          <a:p>
            <a:pPr marL="742950" indent="-742950">
              <a:buFont typeface="+mj-lt"/>
              <a:buAutoNum type="arabicPeriod"/>
            </a:pPr>
            <a:r>
              <a:rPr lang="en-GB" sz="3200" b="1" dirty="0">
                <a:ln>
                  <a:solidFill>
                    <a:schemeClr val="tx1"/>
                  </a:solidFill>
                </a:ln>
                <a:solidFill>
                  <a:srgbClr val="0070C0"/>
                </a:solidFill>
              </a:rPr>
              <a:t>Loved and valued 52:1-10</a:t>
            </a:r>
          </a:p>
          <a:p>
            <a:pPr marL="742950" indent="-742950">
              <a:buFont typeface="+mj-lt"/>
              <a:buAutoNum type="arabicPeriod"/>
            </a:pPr>
            <a:r>
              <a:rPr lang="en-GB" sz="3600" b="1" dirty="0">
                <a:ln>
                  <a:solidFill>
                    <a:schemeClr val="tx1"/>
                  </a:solidFill>
                </a:ln>
                <a:solidFill>
                  <a:srgbClr val="0070C0"/>
                </a:solidFill>
              </a:rPr>
              <a:t>Get ready to leave 52:11-12</a:t>
            </a:r>
          </a:p>
          <a:p>
            <a:pPr marL="1257300" lvl="1" indent="-542925">
              <a:buSzPct val="80000"/>
              <a:buFont typeface="Wingdings" panose="05000000000000000000" pitchFamily="2" charset="2"/>
              <a:buChar char="v"/>
            </a:pPr>
            <a:r>
              <a:rPr lang="en-GB" sz="2800" b="1" dirty="0">
                <a:ln>
                  <a:solidFill>
                    <a:schemeClr val="tx1"/>
                  </a:solidFill>
                </a:ln>
                <a:solidFill>
                  <a:srgbClr val="C00000"/>
                </a:solidFill>
              </a:rPr>
              <a:t>Echo of Exodus</a:t>
            </a:r>
          </a:p>
          <a:p>
            <a:pPr marL="1257300" lvl="1" indent="-542925">
              <a:buSzPct val="80000"/>
              <a:buFont typeface="Wingdings" panose="05000000000000000000" pitchFamily="2" charset="2"/>
              <a:buChar char="v"/>
            </a:pPr>
            <a:r>
              <a:rPr lang="en-GB" sz="2800" b="1" dirty="0">
                <a:ln>
                  <a:solidFill>
                    <a:schemeClr val="tx1"/>
                  </a:solidFill>
                </a:ln>
                <a:solidFill>
                  <a:srgbClr val="C00000"/>
                </a:solidFill>
              </a:rPr>
              <a:t>Fundamental differences – “leave behind…”</a:t>
            </a:r>
          </a:p>
          <a:p>
            <a:pPr marL="1257300" lvl="1" indent="-542925">
              <a:buSzPct val="80000"/>
              <a:buFont typeface="Wingdings" panose="05000000000000000000" pitchFamily="2" charset="2"/>
              <a:buChar char="v"/>
            </a:pPr>
            <a:r>
              <a:rPr lang="en-GB" sz="2800" b="1" dirty="0">
                <a:ln>
                  <a:solidFill>
                    <a:schemeClr val="tx1"/>
                  </a:solidFill>
                </a:ln>
                <a:solidFill>
                  <a:srgbClr val="C00000"/>
                </a:solidFill>
              </a:rPr>
              <a:t>Electrifying moment</a:t>
            </a:r>
          </a:p>
          <a:p>
            <a:pPr marL="1257300" lvl="1" indent="-542925">
              <a:buSzPct val="80000"/>
              <a:buFont typeface="Wingdings" panose="05000000000000000000" pitchFamily="2" charset="2"/>
              <a:buChar char="v"/>
            </a:pPr>
            <a:r>
              <a:rPr lang="en-GB" sz="3600" b="1" dirty="0">
                <a:ln>
                  <a:solidFill>
                    <a:schemeClr val="tx1"/>
                  </a:solidFill>
                </a:ln>
                <a:solidFill>
                  <a:srgbClr val="C00000"/>
                </a:solidFill>
              </a:rPr>
              <a:t>Call to holiness</a:t>
            </a:r>
          </a:p>
        </p:txBody>
      </p:sp>
    </p:spTree>
    <p:extLst>
      <p:ext uri="{BB962C8B-B14F-4D97-AF65-F5344CB8AC3E}">
        <p14:creationId xmlns:p14="http://schemas.microsoft.com/office/powerpoint/2010/main" val="294349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51132"/>
          </a:xfrm>
          <a:prstGeom prst="rect">
            <a:avLst/>
          </a:prstGeom>
        </p:spPr>
      </p:pic>
      <p:sp>
        <p:nvSpPr>
          <p:cNvPr id="2" name="Title 1"/>
          <p:cNvSpPr>
            <a:spLocks noGrp="1"/>
          </p:cNvSpPr>
          <p:nvPr>
            <p:ph type="ctrTitle"/>
          </p:nvPr>
        </p:nvSpPr>
        <p:spPr>
          <a:xfrm>
            <a:off x="581025" y="440876"/>
            <a:ext cx="10834687" cy="680558"/>
          </a:xfrm>
        </p:spPr>
        <p:txBody>
          <a:bodyPr>
            <a:normAutofit fontScale="90000"/>
          </a:bodyPr>
          <a:lstStyle/>
          <a:p>
            <a:br>
              <a:rPr lang="en-GB" sz="4000" dirty="0"/>
            </a:br>
            <a:br>
              <a:rPr lang="en-GB" dirty="0"/>
            </a:br>
            <a:r>
              <a:rPr lang="en-GB" dirty="0"/>
              <a:t> </a:t>
            </a:r>
            <a:br>
              <a:rPr lang="en-GB" dirty="0"/>
            </a:br>
            <a:r>
              <a:rPr lang="en-GB" sz="4400" b="1"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servant – a comfort for Jerusalem</a:t>
            </a:r>
            <a:endParaRPr lang="en-GB" sz="4400"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524000" y="1121434"/>
            <a:ext cx="9144000" cy="439947"/>
          </a:xfrm>
        </p:spPr>
        <p:txBody>
          <a:bodyPr/>
          <a:lstStyle/>
          <a:p>
            <a:r>
              <a:rPr lang="en-GB" b="1"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rPr>
              <a:t>Isaiah 51:1-52:12</a:t>
            </a:r>
            <a:endParaRPr lang="en-GB"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776287" y="1593989"/>
            <a:ext cx="10639425" cy="4339650"/>
          </a:xfrm>
          <a:prstGeom prst="rect">
            <a:avLst/>
          </a:prstGeom>
          <a:solidFill>
            <a:schemeClr val="accent4">
              <a:lumMod val="20000"/>
              <a:lumOff val="80000"/>
            </a:schemeClr>
          </a:solidFill>
        </p:spPr>
        <p:txBody>
          <a:bodyPr wrap="square" rtlCol="0">
            <a:spAutoFit/>
          </a:bodyPr>
          <a:lstStyle/>
          <a:p>
            <a:pPr marL="742950" indent="-742950">
              <a:buFont typeface="+mj-lt"/>
              <a:buAutoNum type="arabicPeriod"/>
            </a:pPr>
            <a:r>
              <a:rPr lang="en-GB" sz="2800" b="1" dirty="0">
                <a:ln>
                  <a:solidFill>
                    <a:schemeClr val="tx1"/>
                  </a:solidFill>
                </a:ln>
                <a:solidFill>
                  <a:srgbClr val="0070C0"/>
                </a:solidFill>
              </a:rPr>
              <a:t>A Highway to Zion 51:1-11</a:t>
            </a:r>
          </a:p>
          <a:p>
            <a:pPr marL="742950" indent="-742950">
              <a:buFont typeface="+mj-lt"/>
              <a:buAutoNum type="arabicPeriod"/>
            </a:pPr>
            <a:r>
              <a:rPr lang="en-GB" sz="2400" b="1" dirty="0">
                <a:ln>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“You’re mine – don’t be afraid” 51:12-23</a:t>
            </a:r>
          </a:p>
          <a:p>
            <a:pPr marL="742950" indent="-742950">
              <a:buFont typeface="+mj-lt"/>
              <a:buAutoNum type="arabicPeriod"/>
            </a:pPr>
            <a:r>
              <a:rPr lang="en-GB" sz="3200" b="1" dirty="0">
                <a:ln>
                  <a:solidFill>
                    <a:schemeClr val="tx1"/>
                  </a:solidFill>
                </a:ln>
                <a:solidFill>
                  <a:srgbClr val="0070C0"/>
                </a:solidFill>
              </a:rPr>
              <a:t>Loved and valued 52:1-10</a:t>
            </a:r>
          </a:p>
          <a:p>
            <a:pPr marL="742950" indent="-742950">
              <a:buFont typeface="+mj-lt"/>
              <a:buAutoNum type="arabicPeriod"/>
            </a:pPr>
            <a:r>
              <a:rPr lang="en-GB" sz="3600" b="1" dirty="0">
                <a:ln>
                  <a:solidFill>
                    <a:schemeClr val="tx1"/>
                  </a:solidFill>
                </a:ln>
                <a:solidFill>
                  <a:srgbClr val="0070C0"/>
                </a:solidFill>
              </a:rPr>
              <a:t>Get ready to leave 52:11-12</a:t>
            </a:r>
          </a:p>
          <a:p>
            <a:pPr marL="1257300" lvl="1" indent="-542925">
              <a:buSzPct val="80000"/>
              <a:buFont typeface="Wingdings" panose="05000000000000000000" pitchFamily="2" charset="2"/>
              <a:buChar char="v"/>
            </a:pPr>
            <a:r>
              <a:rPr lang="en-GB" sz="2800" b="1" dirty="0">
                <a:ln>
                  <a:solidFill>
                    <a:schemeClr val="tx1"/>
                  </a:solidFill>
                </a:ln>
                <a:solidFill>
                  <a:srgbClr val="C00000"/>
                </a:solidFill>
              </a:rPr>
              <a:t>Echo of Exodus</a:t>
            </a:r>
          </a:p>
          <a:p>
            <a:pPr marL="1257300" lvl="1" indent="-542925">
              <a:buSzPct val="80000"/>
              <a:buFont typeface="Wingdings" panose="05000000000000000000" pitchFamily="2" charset="2"/>
              <a:buChar char="v"/>
            </a:pPr>
            <a:r>
              <a:rPr lang="en-GB" sz="2800" b="1" dirty="0">
                <a:ln>
                  <a:solidFill>
                    <a:schemeClr val="tx1"/>
                  </a:solidFill>
                </a:ln>
                <a:solidFill>
                  <a:srgbClr val="C00000"/>
                </a:solidFill>
              </a:rPr>
              <a:t>Fundamental differences – “leave behind…”</a:t>
            </a:r>
          </a:p>
          <a:p>
            <a:pPr marL="1257300" lvl="1" indent="-542925">
              <a:buSzPct val="80000"/>
              <a:buFont typeface="Wingdings" panose="05000000000000000000" pitchFamily="2" charset="2"/>
              <a:buChar char="v"/>
            </a:pPr>
            <a:r>
              <a:rPr lang="en-GB" sz="2800" b="1" dirty="0">
                <a:ln>
                  <a:solidFill>
                    <a:schemeClr val="tx1"/>
                  </a:solidFill>
                </a:ln>
                <a:solidFill>
                  <a:srgbClr val="C00000"/>
                </a:solidFill>
              </a:rPr>
              <a:t>Electrifying moment</a:t>
            </a:r>
          </a:p>
          <a:p>
            <a:pPr marL="1257300" lvl="1" indent="-542925">
              <a:buSzPct val="80000"/>
              <a:buFont typeface="Wingdings" panose="05000000000000000000" pitchFamily="2" charset="2"/>
              <a:buChar char="v"/>
            </a:pPr>
            <a:r>
              <a:rPr lang="en-GB" sz="2800" b="1" dirty="0">
                <a:ln>
                  <a:solidFill>
                    <a:schemeClr val="tx1"/>
                  </a:solidFill>
                </a:ln>
                <a:solidFill>
                  <a:srgbClr val="C00000"/>
                </a:solidFill>
              </a:rPr>
              <a:t>Call to holiness</a:t>
            </a:r>
          </a:p>
          <a:p>
            <a:pPr marL="1257300" lvl="1" indent="-542925">
              <a:buSzPct val="80000"/>
              <a:buFont typeface="Wingdings" panose="05000000000000000000" pitchFamily="2" charset="2"/>
              <a:buChar char="v"/>
            </a:pPr>
            <a:r>
              <a:rPr lang="en-GB" sz="3600" b="1" dirty="0">
                <a:ln>
                  <a:solidFill>
                    <a:schemeClr val="tx1"/>
                  </a:solidFill>
                </a:ln>
                <a:solidFill>
                  <a:srgbClr val="C00000"/>
                </a:solidFill>
              </a:rPr>
              <a:t>Different mind-set needed</a:t>
            </a:r>
          </a:p>
        </p:txBody>
      </p:sp>
    </p:spTree>
    <p:extLst>
      <p:ext uri="{BB962C8B-B14F-4D97-AF65-F5344CB8AC3E}">
        <p14:creationId xmlns:p14="http://schemas.microsoft.com/office/powerpoint/2010/main" val="5280695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51132"/>
          </a:xfrm>
          <a:prstGeom prst="rect">
            <a:avLst/>
          </a:prstGeom>
        </p:spPr>
      </p:pic>
      <p:sp>
        <p:nvSpPr>
          <p:cNvPr id="2" name="Title 1"/>
          <p:cNvSpPr>
            <a:spLocks noGrp="1"/>
          </p:cNvSpPr>
          <p:nvPr>
            <p:ph type="ctrTitle"/>
          </p:nvPr>
        </p:nvSpPr>
        <p:spPr>
          <a:xfrm>
            <a:off x="581025" y="440876"/>
            <a:ext cx="10834687" cy="680558"/>
          </a:xfrm>
        </p:spPr>
        <p:txBody>
          <a:bodyPr>
            <a:normAutofit fontScale="90000"/>
          </a:bodyPr>
          <a:lstStyle/>
          <a:p>
            <a:br>
              <a:rPr lang="en-GB" sz="4000" dirty="0"/>
            </a:br>
            <a:br>
              <a:rPr lang="en-GB" dirty="0"/>
            </a:br>
            <a:r>
              <a:rPr lang="en-GB" dirty="0"/>
              <a:t> </a:t>
            </a:r>
            <a:br>
              <a:rPr lang="en-GB" dirty="0"/>
            </a:br>
            <a:r>
              <a:rPr lang="en-GB" sz="4400" b="1"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servant – a comfort for Jerusalem</a:t>
            </a:r>
            <a:endParaRPr lang="en-GB" sz="4400"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524000" y="1121434"/>
            <a:ext cx="9144000" cy="439947"/>
          </a:xfrm>
        </p:spPr>
        <p:txBody>
          <a:bodyPr/>
          <a:lstStyle/>
          <a:p>
            <a:r>
              <a:rPr lang="en-GB" b="1"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rPr>
              <a:t>Isaiah 51:1-52:12</a:t>
            </a:r>
            <a:endParaRPr lang="en-GB"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776287" y="1593989"/>
            <a:ext cx="10639425" cy="2492990"/>
          </a:xfrm>
          <a:prstGeom prst="rect">
            <a:avLst/>
          </a:prstGeom>
          <a:solidFill>
            <a:schemeClr val="accent4">
              <a:lumMod val="20000"/>
              <a:lumOff val="80000"/>
            </a:schemeClr>
          </a:solidFill>
        </p:spPr>
        <p:txBody>
          <a:bodyPr wrap="square" rtlCol="0">
            <a:spAutoFit/>
          </a:bodyPr>
          <a:lstStyle/>
          <a:p>
            <a:pPr marL="742950" indent="-742950">
              <a:buFont typeface="+mj-lt"/>
              <a:buAutoNum type="arabicPeriod"/>
            </a:pPr>
            <a:r>
              <a:rPr lang="en-GB" sz="2800" b="1" dirty="0">
                <a:ln>
                  <a:solidFill>
                    <a:schemeClr val="tx1"/>
                  </a:solidFill>
                </a:ln>
                <a:solidFill>
                  <a:srgbClr val="0070C0"/>
                </a:solidFill>
              </a:rPr>
              <a:t>A Highway to Zion 51:1-11</a:t>
            </a:r>
          </a:p>
          <a:p>
            <a:pPr marL="742950" indent="-742950">
              <a:buFont typeface="+mj-lt"/>
              <a:buAutoNum type="arabicPeriod"/>
            </a:pPr>
            <a:r>
              <a:rPr lang="en-GB" sz="2400" b="1" dirty="0">
                <a:ln>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“You’re mine – don’t be afraid” 51:12-23</a:t>
            </a:r>
          </a:p>
          <a:p>
            <a:pPr marL="742950" indent="-742950">
              <a:buFont typeface="+mj-lt"/>
              <a:buAutoNum type="arabicPeriod"/>
            </a:pPr>
            <a:r>
              <a:rPr lang="en-GB" sz="3200" b="1" dirty="0">
                <a:ln>
                  <a:solidFill>
                    <a:schemeClr val="tx1"/>
                  </a:solidFill>
                </a:ln>
                <a:solidFill>
                  <a:srgbClr val="0070C0"/>
                </a:solidFill>
              </a:rPr>
              <a:t>Loved and valued 52:1-10</a:t>
            </a:r>
          </a:p>
          <a:p>
            <a:pPr marL="742950" indent="-742950">
              <a:buFont typeface="+mj-lt"/>
              <a:buAutoNum type="arabicPeriod"/>
            </a:pPr>
            <a:r>
              <a:rPr lang="en-GB" sz="3600" b="1" dirty="0">
                <a:ln>
                  <a:solidFill>
                    <a:schemeClr val="tx1"/>
                  </a:solidFill>
                </a:ln>
                <a:solidFill>
                  <a:srgbClr val="0070C0"/>
                </a:solidFill>
              </a:rPr>
              <a:t>Get ready to leave 52:11-12</a:t>
            </a:r>
          </a:p>
          <a:p>
            <a:pPr algn="ctr"/>
            <a:r>
              <a:rPr lang="en-GB" sz="3600" b="1" dirty="0">
                <a:ln>
                  <a:solidFill>
                    <a:schemeClr val="tx1"/>
                  </a:solidFill>
                </a:ln>
                <a:solidFill>
                  <a:srgbClr val="C00000"/>
                </a:solidFill>
              </a:rPr>
              <a:t>Challenges and comfort for us </a:t>
            </a:r>
          </a:p>
        </p:txBody>
      </p:sp>
    </p:spTree>
    <p:extLst>
      <p:ext uri="{BB962C8B-B14F-4D97-AF65-F5344CB8AC3E}">
        <p14:creationId xmlns:p14="http://schemas.microsoft.com/office/powerpoint/2010/main" val="25388690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51132"/>
          </a:xfrm>
          <a:prstGeom prst="rect">
            <a:avLst/>
          </a:prstGeom>
        </p:spPr>
      </p:pic>
      <p:sp>
        <p:nvSpPr>
          <p:cNvPr id="2" name="Title 1"/>
          <p:cNvSpPr>
            <a:spLocks noGrp="1"/>
          </p:cNvSpPr>
          <p:nvPr>
            <p:ph type="ctrTitle"/>
          </p:nvPr>
        </p:nvSpPr>
        <p:spPr>
          <a:xfrm>
            <a:off x="581025" y="440876"/>
            <a:ext cx="10834687" cy="680558"/>
          </a:xfrm>
        </p:spPr>
        <p:txBody>
          <a:bodyPr>
            <a:normAutofit fontScale="90000"/>
          </a:bodyPr>
          <a:lstStyle/>
          <a:p>
            <a:br>
              <a:rPr lang="en-GB" sz="4000" dirty="0"/>
            </a:br>
            <a:br>
              <a:rPr lang="en-GB" dirty="0"/>
            </a:br>
            <a:r>
              <a:rPr lang="en-GB" dirty="0"/>
              <a:t> </a:t>
            </a:r>
            <a:br>
              <a:rPr lang="en-GB" dirty="0"/>
            </a:br>
            <a:r>
              <a:rPr lang="en-GB" sz="4400" b="1"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servant – a comfort for Jerusalem</a:t>
            </a:r>
            <a:endParaRPr lang="en-GB" sz="4400"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524000" y="1121434"/>
            <a:ext cx="9144000" cy="439947"/>
          </a:xfrm>
        </p:spPr>
        <p:txBody>
          <a:bodyPr/>
          <a:lstStyle/>
          <a:p>
            <a:r>
              <a:rPr lang="en-GB" b="1"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rPr>
              <a:t>Isaiah 51:1-52:12</a:t>
            </a:r>
            <a:endParaRPr lang="en-GB"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776287" y="1593989"/>
            <a:ext cx="10639425" cy="2923877"/>
          </a:xfrm>
          <a:prstGeom prst="rect">
            <a:avLst/>
          </a:prstGeom>
          <a:solidFill>
            <a:schemeClr val="accent4">
              <a:lumMod val="20000"/>
              <a:lumOff val="80000"/>
            </a:schemeClr>
          </a:solidFill>
        </p:spPr>
        <p:txBody>
          <a:bodyPr wrap="square" rtlCol="0">
            <a:spAutoFit/>
          </a:bodyPr>
          <a:lstStyle/>
          <a:p>
            <a:pPr marL="742950" indent="-742950">
              <a:buFont typeface="+mj-lt"/>
              <a:buAutoNum type="arabicPeriod"/>
            </a:pPr>
            <a:r>
              <a:rPr lang="en-GB" sz="2800" b="1" dirty="0">
                <a:ln>
                  <a:solidFill>
                    <a:schemeClr val="tx1"/>
                  </a:solidFill>
                </a:ln>
                <a:solidFill>
                  <a:srgbClr val="0070C0"/>
                </a:solidFill>
              </a:rPr>
              <a:t>A Highway to Zion 51:1-11</a:t>
            </a:r>
          </a:p>
          <a:p>
            <a:pPr marL="742950" indent="-742950">
              <a:buFont typeface="+mj-lt"/>
              <a:buAutoNum type="arabicPeriod"/>
            </a:pPr>
            <a:r>
              <a:rPr lang="en-GB" sz="2400" b="1" dirty="0">
                <a:ln>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“You’re mine – don’t be afraid” 51:12-23</a:t>
            </a:r>
          </a:p>
          <a:p>
            <a:pPr marL="742950" indent="-742950">
              <a:buFont typeface="+mj-lt"/>
              <a:buAutoNum type="arabicPeriod"/>
            </a:pPr>
            <a:r>
              <a:rPr lang="en-GB" sz="3200" b="1" dirty="0">
                <a:ln>
                  <a:solidFill>
                    <a:schemeClr val="tx1"/>
                  </a:solidFill>
                </a:ln>
                <a:solidFill>
                  <a:srgbClr val="0070C0"/>
                </a:solidFill>
              </a:rPr>
              <a:t>Loved and valued 52:1-10</a:t>
            </a:r>
          </a:p>
          <a:p>
            <a:pPr marL="742950" indent="-742950">
              <a:buFont typeface="+mj-lt"/>
              <a:buAutoNum type="arabicPeriod"/>
            </a:pPr>
            <a:r>
              <a:rPr lang="en-GB" sz="3600" b="1" dirty="0">
                <a:ln>
                  <a:solidFill>
                    <a:schemeClr val="tx1"/>
                  </a:solidFill>
                </a:ln>
                <a:solidFill>
                  <a:srgbClr val="0070C0"/>
                </a:solidFill>
              </a:rPr>
              <a:t>Get ready to leave 52:11-12</a:t>
            </a:r>
          </a:p>
          <a:p>
            <a:pPr algn="ctr"/>
            <a:r>
              <a:rPr lang="en-GB" sz="3200" b="1" dirty="0">
                <a:ln>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Challenges and comfort for us</a:t>
            </a:r>
          </a:p>
          <a:p>
            <a:pPr marL="571500" indent="-571500">
              <a:buFont typeface="Wingdings" panose="05000000000000000000" pitchFamily="2" charset="2"/>
              <a:buChar char="§"/>
            </a:pPr>
            <a:r>
              <a:rPr lang="en-GB" sz="3200" b="1" dirty="0">
                <a:ln>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rPr>
              <a:t>We too are pilgrims</a:t>
            </a:r>
            <a:r>
              <a:rPr lang="en-GB" sz="3200" b="1" dirty="0">
                <a:ln>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48971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51132"/>
          </a:xfrm>
          <a:prstGeom prst="rect">
            <a:avLst/>
          </a:prstGeom>
        </p:spPr>
      </p:pic>
      <p:sp>
        <p:nvSpPr>
          <p:cNvPr id="2" name="Title 1"/>
          <p:cNvSpPr>
            <a:spLocks noGrp="1"/>
          </p:cNvSpPr>
          <p:nvPr>
            <p:ph type="ctrTitle"/>
          </p:nvPr>
        </p:nvSpPr>
        <p:spPr>
          <a:xfrm>
            <a:off x="581025" y="440876"/>
            <a:ext cx="10834687" cy="680558"/>
          </a:xfrm>
        </p:spPr>
        <p:txBody>
          <a:bodyPr>
            <a:normAutofit fontScale="90000"/>
          </a:bodyPr>
          <a:lstStyle/>
          <a:p>
            <a:br>
              <a:rPr lang="en-GB" sz="4000" dirty="0"/>
            </a:br>
            <a:br>
              <a:rPr lang="en-GB" dirty="0"/>
            </a:br>
            <a:r>
              <a:rPr lang="en-GB" dirty="0"/>
              <a:t> </a:t>
            </a:r>
            <a:br>
              <a:rPr lang="en-GB" dirty="0"/>
            </a:br>
            <a:r>
              <a:rPr lang="en-GB" sz="4400" b="1"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servant – a comfort for Jerusalem</a:t>
            </a:r>
            <a:endParaRPr lang="en-GB" sz="4400"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524000" y="1121434"/>
            <a:ext cx="9144000" cy="439947"/>
          </a:xfrm>
        </p:spPr>
        <p:txBody>
          <a:bodyPr/>
          <a:lstStyle/>
          <a:p>
            <a:r>
              <a:rPr lang="en-GB" b="1"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rPr>
              <a:t>Isaiah 51:1-52:12</a:t>
            </a:r>
            <a:endParaRPr lang="en-GB"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776287" y="1593989"/>
            <a:ext cx="10639425" cy="3416320"/>
          </a:xfrm>
          <a:prstGeom prst="rect">
            <a:avLst/>
          </a:prstGeom>
          <a:solidFill>
            <a:schemeClr val="accent4">
              <a:lumMod val="20000"/>
              <a:lumOff val="80000"/>
            </a:schemeClr>
          </a:solidFill>
        </p:spPr>
        <p:txBody>
          <a:bodyPr wrap="square" rtlCol="0">
            <a:spAutoFit/>
          </a:bodyPr>
          <a:lstStyle/>
          <a:p>
            <a:pPr marL="742950" indent="-742950">
              <a:buFont typeface="+mj-lt"/>
              <a:buAutoNum type="arabicPeriod"/>
            </a:pPr>
            <a:r>
              <a:rPr lang="en-GB" sz="2800" b="1" dirty="0">
                <a:ln>
                  <a:solidFill>
                    <a:schemeClr val="tx1"/>
                  </a:solidFill>
                </a:ln>
                <a:solidFill>
                  <a:srgbClr val="0070C0"/>
                </a:solidFill>
              </a:rPr>
              <a:t>A Highway to Zion 51:1-11</a:t>
            </a:r>
          </a:p>
          <a:p>
            <a:pPr marL="742950" indent="-742950">
              <a:buFont typeface="+mj-lt"/>
              <a:buAutoNum type="arabicPeriod"/>
            </a:pPr>
            <a:r>
              <a:rPr lang="en-GB" sz="2400" b="1" dirty="0">
                <a:ln>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“You’re mine – don’t be afraid” 51:12-23</a:t>
            </a:r>
          </a:p>
          <a:p>
            <a:pPr marL="742950" indent="-742950">
              <a:buFont typeface="+mj-lt"/>
              <a:buAutoNum type="arabicPeriod"/>
            </a:pPr>
            <a:r>
              <a:rPr lang="en-GB" sz="3200" b="1" dirty="0">
                <a:ln>
                  <a:solidFill>
                    <a:schemeClr val="tx1"/>
                  </a:solidFill>
                </a:ln>
                <a:solidFill>
                  <a:srgbClr val="0070C0"/>
                </a:solidFill>
              </a:rPr>
              <a:t>Loved and valued 52:1-10</a:t>
            </a:r>
          </a:p>
          <a:p>
            <a:pPr marL="742950" indent="-742950">
              <a:buFont typeface="+mj-lt"/>
              <a:buAutoNum type="arabicPeriod"/>
            </a:pPr>
            <a:r>
              <a:rPr lang="en-GB" sz="3600" b="1" dirty="0">
                <a:ln>
                  <a:solidFill>
                    <a:schemeClr val="tx1"/>
                  </a:solidFill>
                </a:ln>
                <a:solidFill>
                  <a:srgbClr val="0070C0"/>
                </a:solidFill>
              </a:rPr>
              <a:t>Get ready to leave 52:11-12</a:t>
            </a:r>
          </a:p>
          <a:p>
            <a:pPr algn="ctr"/>
            <a:r>
              <a:rPr lang="en-GB" sz="3200" b="1" dirty="0">
                <a:ln>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Challenges and comfort for us</a:t>
            </a:r>
          </a:p>
          <a:p>
            <a:pPr marL="571500" indent="-571500">
              <a:buFont typeface="Wingdings" panose="05000000000000000000" pitchFamily="2" charset="2"/>
              <a:buChar char="§"/>
            </a:pPr>
            <a:r>
              <a:rPr lang="en-GB" sz="2800" b="1" dirty="0">
                <a:ln>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rPr>
              <a:t>We too are pilgrims</a:t>
            </a:r>
          </a:p>
          <a:p>
            <a:pPr marL="571500" indent="-571500">
              <a:buFont typeface="Wingdings" panose="05000000000000000000" pitchFamily="2" charset="2"/>
              <a:buChar char="§"/>
            </a:pPr>
            <a:r>
              <a:rPr lang="en-GB" sz="3200" b="1" dirty="0">
                <a:ln>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rPr>
              <a:t>Our sins have been forgiven</a:t>
            </a:r>
            <a:r>
              <a:rPr lang="en-GB" sz="3200" b="1" dirty="0">
                <a:ln>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08395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51132"/>
          </a:xfrm>
          <a:prstGeom prst="rect">
            <a:avLst/>
          </a:prstGeom>
        </p:spPr>
      </p:pic>
      <p:sp>
        <p:nvSpPr>
          <p:cNvPr id="2" name="Title 1"/>
          <p:cNvSpPr>
            <a:spLocks noGrp="1"/>
          </p:cNvSpPr>
          <p:nvPr>
            <p:ph type="ctrTitle"/>
          </p:nvPr>
        </p:nvSpPr>
        <p:spPr>
          <a:xfrm>
            <a:off x="571500" y="440876"/>
            <a:ext cx="11029950" cy="680558"/>
          </a:xfrm>
        </p:spPr>
        <p:txBody>
          <a:bodyPr>
            <a:normAutofit fontScale="90000"/>
          </a:bodyPr>
          <a:lstStyle/>
          <a:p>
            <a:br>
              <a:rPr lang="en-GB" sz="4000" dirty="0"/>
            </a:br>
            <a:br>
              <a:rPr lang="en-GB" dirty="0"/>
            </a:br>
            <a:r>
              <a:rPr lang="en-GB" dirty="0"/>
              <a:t> </a:t>
            </a:r>
            <a:br>
              <a:rPr lang="en-GB" dirty="0"/>
            </a:br>
            <a:r>
              <a:rPr lang="en-GB" sz="4400" b="1"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servant – a comfort for Jerusalem</a:t>
            </a:r>
            <a:endParaRPr lang="en-GB" sz="4400"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524000" y="1121434"/>
            <a:ext cx="9144000" cy="439947"/>
          </a:xfrm>
        </p:spPr>
        <p:txBody>
          <a:bodyPr/>
          <a:lstStyle/>
          <a:p>
            <a:r>
              <a:rPr lang="en-GB" b="1"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rPr>
              <a:t>Isaiah 51:1-52:12</a:t>
            </a:r>
            <a:endParaRPr lang="en-GB"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766762" y="2649562"/>
            <a:ext cx="10639425" cy="2677656"/>
          </a:xfrm>
          <a:prstGeom prst="rect">
            <a:avLst/>
          </a:prstGeom>
          <a:solidFill>
            <a:schemeClr val="accent4">
              <a:lumMod val="20000"/>
              <a:lumOff val="80000"/>
            </a:schemeClr>
          </a:solidFill>
        </p:spPr>
        <p:txBody>
          <a:bodyPr wrap="square" rtlCol="0">
            <a:spAutoFit/>
          </a:bodyPr>
          <a:lstStyle/>
          <a:p>
            <a:r>
              <a:rPr lang="en-GB" sz="2800" b="1" i="1" dirty="0">
                <a:ln>
                  <a:solidFill>
                    <a:schemeClr val="tx1"/>
                  </a:solidFill>
                </a:ln>
                <a:solidFill>
                  <a:srgbClr val="FF0000"/>
                </a:solidFill>
                <a:effectLst>
                  <a:glow rad="63500">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Do not think you can say to yourselves, “We have Abraham as our father.” I tell you that out of these stones God can raise up children for Abraham. The axe has been laid to the root of the trees, and every tree that does not produce good fruit will be cut down and thrown into the fire </a:t>
            </a:r>
            <a:r>
              <a:rPr lang="en-GB" sz="2800" b="1" dirty="0">
                <a:ln>
                  <a:solidFill>
                    <a:schemeClr val="tx1"/>
                  </a:solidFill>
                </a:ln>
                <a:solidFill>
                  <a:srgbClr val="FF0000"/>
                </a:solidFill>
                <a:effectLst>
                  <a:glow rad="63500">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(Mat 3:9-10) –see also Luke 3:8; John 8:39 </a:t>
            </a:r>
            <a:endParaRPr lang="en-GB" sz="2800" b="1" i="1" dirty="0">
              <a:ln>
                <a:solidFill>
                  <a:schemeClr val="tx1"/>
                </a:solidFill>
              </a:ln>
              <a:solidFill>
                <a:srgbClr val="FF0000"/>
              </a:solidFill>
              <a:effectLst>
                <a:glow rad="63500">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776287" y="1695455"/>
            <a:ext cx="10639425" cy="954107"/>
          </a:xfrm>
          <a:prstGeom prst="rect">
            <a:avLst/>
          </a:prstGeom>
          <a:solidFill>
            <a:schemeClr val="accent4">
              <a:lumMod val="20000"/>
              <a:lumOff val="80000"/>
            </a:schemeClr>
          </a:solidFill>
        </p:spPr>
        <p:txBody>
          <a:bodyPr wrap="square" rtlCol="0">
            <a:spAutoFit/>
          </a:bodyPr>
          <a:lstStyle/>
          <a:p>
            <a:r>
              <a:rPr lang="en-GB" sz="24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Rejection of false gods – worthless!</a:t>
            </a:r>
          </a:p>
          <a:p>
            <a:r>
              <a:rPr lang="en-GB" sz="32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All-encompassing message</a:t>
            </a:r>
          </a:p>
        </p:txBody>
      </p:sp>
    </p:spTree>
    <p:extLst>
      <p:ext uri="{BB962C8B-B14F-4D97-AF65-F5344CB8AC3E}">
        <p14:creationId xmlns:p14="http://schemas.microsoft.com/office/powerpoint/2010/main" val="30547007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51132"/>
          </a:xfrm>
          <a:prstGeom prst="rect">
            <a:avLst/>
          </a:prstGeom>
        </p:spPr>
      </p:pic>
      <p:sp>
        <p:nvSpPr>
          <p:cNvPr id="2" name="Title 1"/>
          <p:cNvSpPr>
            <a:spLocks noGrp="1"/>
          </p:cNvSpPr>
          <p:nvPr>
            <p:ph type="ctrTitle"/>
          </p:nvPr>
        </p:nvSpPr>
        <p:spPr>
          <a:xfrm>
            <a:off x="581025" y="440876"/>
            <a:ext cx="10834687" cy="680558"/>
          </a:xfrm>
        </p:spPr>
        <p:txBody>
          <a:bodyPr>
            <a:normAutofit fontScale="90000"/>
          </a:bodyPr>
          <a:lstStyle/>
          <a:p>
            <a:br>
              <a:rPr lang="en-GB" sz="4000" dirty="0"/>
            </a:br>
            <a:br>
              <a:rPr lang="en-GB" dirty="0"/>
            </a:br>
            <a:r>
              <a:rPr lang="en-GB" dirty="0"/>
              <a:t> </a:t>
            </a:r>
            <a:br>
              <a:rPr lang="en-GB" dirty="0"/>
            </a:br>
            <a:r>
              <a:rPr lang="en-GB" sz="4400" b="1"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servant – a comfort for Jerusalem</a:t>
            </a:r>
            <a:endParaRPr lang="en-GB" sz="4400"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524000" y="1121434"/>
            <a:ext cx="9144000" cy="439947"/>
          </a:xfrm>
        </p:spPr>
        <p:txBody>
          <a:bodyPr/>
          <a:lstStyle/>
          <a:p>
            <a:r>
              <a:rPr lang="en-GB" b="1"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rPr>
              <a:t>Isaiah 51:1-52:12</a:t>
            </a:r>
            <a:endParaRPr lang="en-GB"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776287" y="1593989"/>
            <a:ext cx="10639425" cy="3847207"/>
          </a:xfrm>
          <a:prstGeom prst="rect">
            <a:avLst/>
          </a:prstGeom>
          <a:solidFill>
            <a:schemeClr val="accent4">
              <a:lumMod val="20000"/>
              <a:lumOff val="80000"/>
            </a:schemeClr>
          </a:solidFill>
        </p:spPr>
        <p:txBody>
          <a:bodyPr wrap="square" rtlCol="0">
            <a:spAutoFit/>
          </a:bodyPr>
          <a:lstStyle/>
          <a:p>
            <a:pPr marL="742950" indent="-742950">
              <a:buFont typeface="+mj-lt"/>
              <a:buAutoNum type="arabicPeriod"/>
            </a:pPr>
            <a:r>
              <a:rPr lang="en-GB" sz="2800" b="1" dirty="0">
                <a:ln>
                  <a:solidFill>
                    <a:schemeClr val="tx1"/>
                  </a:solidFill>
                </a:ln>
                <a:solidFill>
                  <a:srgbClr val="0070C0"/>
                </a:solidFill>
              </a:rPr>
              <a:t>A Highway to Zion 51:1-11</a:t>
            </a:r>
          </a:p>
          <a:p>
            <a:pPr marL="742950" indent="-742950">
              <a:buFont typeface="+mj-lt"/>
              <a:buAutoNum type="arabicPeriod"/>
            </a:pPr>
            <a:r>
              <a:rPr lang="en-GB" sz="2400" b="1" dirty="0">
                <a:ln>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“You’re mine – don’t be afraid” 51:12-23</a:t>
            </a:r>
          </a:p>
          <a:p>
            <a:pPr marL="742950" indent="-742950">
              <a:buFont typeface="+mj-lt"/>
              <a:buAutoNum type="arabicPeriod"/>
            </a:pPr>
            <a:r>
              <a:rPr lang="en-GB" sz="3200" b="1" dirty="0">
                <a:ln>
                  <a:solidFill>
                    <a:schemeClr val="tx1"/>
                  </a:solidFill>
                </a:ln>
                <a:solidFill>
                  <a:srgbClr val="0070C0"/>
                </a:solidFill>
              </a:rPr>
              <a:t>Loved and valued 52:1-10</a:t>
            </a:r>
          </a:p>
          <a:p>
            <a:pPr marL="742950" indent="-742950">
              <a:buFont typeface="+mj-lt"/>
              <a:buAutoNum type="arabicPeriod"/>
            </a:pPr>
            <a:r>
              <a:rPr lang="en-GB" sz="3600" b="1" dirty="0">
                <a:ln>
                  <a:solidFill>
                    <a:schemeClr val="tx1"/>
                  </a:solidFill>
                </a:ln>
                <a:solidFill>
                  <a:srgbClr val="0070C0"/>
                </a:solidFill>
              </a:rPr>
              <a:t>Get ready to leave 52:11-12</a:t>
            </a:r>
          </a:p>
          <a:p>
            <a:pPr algn="ctr"/>
            <a:r>
              <a:rPr lang="en-GB" sz="3200" b="1" dirty="0">
                <a:ln>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Challenges and comfort for us</a:t>
            </a:r>
          </a:p>
          <a:p>
            <a:pPr marL="571500" indent="-571500">
              <a:buFont typeface="Wingdings" panose="05000000000000000000" pitchFamily="2" charset="2"/>
              <a:buChar char="§"/>
            </a:pPr>
            <a:r>
              <a:rPr lang="en-GB" sz="2800" b="1" dirty="0">
                <a:ln>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rPr>
              <a:t>We too are pilgrims</a:t>
            </a:r>
          </a:p>
          <a:p>
            <a:pPr marL="571500" indent="-571500">
              <a:buFont typeface="Wingdings" panose="05000000000000000000" pitchFamily="2" charset="2"/>
              <a:buChar char="§"/>
            </a:pPr>
            <a:r>
              <a:rPr lang="en-GB" sz="2800" b="1" dirty="0">
                <a:ln>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rPr>
              <a:t>Our sins have been forgiven</a:t>
            </a:r>
          </a:p>
          <a:p>
            <a:pPr marL="571500" indent="-571500">
              <a:buFont typeface="Wingdings" panose="05000000000000000000" pitchFamily="2" charset="2"/>
              <a:buChar char="§"/>
            </a:pPr>
            <a:r>
              <a:rPr lang="en-GB" sz="3200" b="1" dirty="0">
                <a:ln>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rPr>
              <a:t>Remember our identity</a:t>
            </a:r>
            <a:r>
              <a:rPr lang="en-GB" sz="3200" b="1" dirty="0">
                <a:ln>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187491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51132"/>
          </a:xfrm>
          <a:prstGeom prst="rect">
            <a:avLst/>
          </a:prstGeom>
        </p:spPr>
      </p:pic>
      <p:sp>
        <p:nvSpPr>
          <p:cNvPr id="2" name="Title 1"/>
          <p:cNvSpPr>
            <a:spLocks noGrp="1"/>
          </p:cNvSpPr>
          <p:nvPr>
            <p:ph type="ctrTitle"/>
          </p:nvPr>
        </p:nvSpPr>
        <p:spPr>
          <a:xfrm>
            <a:off x="581025" y="440876"/>
            <a:ext cx="10834687" cy="680558"/>
          </a:xfrm>
        </p:spPr>
        <p:txBody>
          <a:bodyPr>
            <a:normAutofit fontScale="90000"/>
          </a:bodyPr>
          <a:lstStyle/>
          <a:p>
            <a:br>
              <a:rPr lang="en-GB" sz="4000" dirty="0"/>
            </a:br>
            <a:br>
              <a:rPr lang="en-GB" dirty="0"/>
            </a:br>
            <a:r>
              <a:rPr lang="en-GB" dirty="0"/>
              <a:t> </a:t>
            </a:r>
            <a:br>
              <a:rPr lang="en-GB" dirty="0"/>
            </a:br>
            <a:r>
              <a:rPr lang="en-GB" sz="4400" b="1"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servant – a comfort for Jerusalem</a:t>
            </a:r>
            <a:endParaRPr lang="en-GB" sz="4400"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524000" y="1121434"/>
            <a:ext cx="9144000" cy="439947"/>
          </a:xfrm>
        </p:spPr>
        <p:txBody>
          <a:bodyPr/>
          <a:lstStyle/>
          <a:p>
            <a:r>
              <a:rPr lang="en-GB" b="1"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rPr>
              <a:t>Isaiah 51:1-52:12</a:t>
            </a:r>
            <a:endParaRPr lang="en-GB"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776287" y="1593989"/>
            <a:ext cx="10639425" cy="4278094"/>
          </a:xfrm>
          <a:prstGeom prst="rect">
            <a:avLst/>
          </a:prstGeom>
          <a:solidFill>
            <a:schemeClr val="accent4">
              <a:lumMod val="20000"/>
              <a:lumOff val="80000"/>
            </a:schemeClr>
          </a:solidFill>
        </p:spPr>
        <p:txBody>
          <a:bodyPr wrap="square" rtlCol="0">
            <a:spAutoFit/>
          </a:bodyPr>
          <a:lstStyle/>
          <a:p>
            <a:pPr marL="742950" indent="-742950">
              <a:buFont typeface="+mj-lt"/>
              <a:buAutoNum type="arabicPeriod"/>
            </a:pPr>
            <a:r>
              <a:rPr lang="en-GB" sz="2800" b="1" dirty="0">
                <a:ln>
                  <a:solidFill>
                    <a:schemeClr val="tx1"/>
                  </a:solidFill>
                </a:ln>
                <a:solidFill>
                  <a:srgbClr val="0070C0"/>
                </a:solidFill>
              </a:rPr>
              <a:t>A Highway to Zion 51:1-11</a:t>
            </a:r>
          </a:p>
          <a:p>
            <a:pPr marL="742950" indent="-742950">
              <a:buFont typeface="+mj-lt"/>
              <a:buAutoNum type="arabicPeriod"/>
            </a:pPr>
            <a:r>
              <a:rPr lang="en-GB" sz="2400" b="1" dirty="0">
                <a:ln>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“You’re mine – don’t be afraid” 51:12-23</a:t>
            </a:r>
          </a:p>
          <a:p>
            <a:pPr marL="742950" indent="-742950">
              <a:buFont typeface="+mj-lt"/>
              <a:buAutoNum type="arabicPeriod"/>
            </a:pPr>
            <a:r>
              <a:rPr lang="en-GB" sz="3200" b="1" dirty="0">
                <a:ln>
                  <a:solidFill>
                    <a:schemeClr val="tx1"/>
                  </a:solidFill>
                </a:ln>
                <a:solidFill>
                  <a:srgbClr val="0070C0"/>
                </a:solidFill>
              </a:rPr>
              <a:t>Loved and valued 52:1-10</a:t>
            </a:r>
          </a:p>
          <a:p>
            <a:pPr marL="742950" indent="-742950">
              <a:buFont typeface="+mj-lt"/>
              <a:buAutoNum type="arabicPeriod"/>
            </a:pPr>
            <a:r>
              <a:rPr lang="en-GB" sz="3600" b="1" dirty="0">
                <a:ln>
                  <a:solidFill>
                    <a:schemeClr val="tx1"/>
                  </a:solidFill>
                </a:ln>
                <a:solidFill>
                  <a:srgbClr val="0070C0"/>
                </a:solidFill>
              </a:rPr>
              <a:t>Get ready to leave 52:11-12</a:t>
            </a:r>
          </a:p>
          <a:p>
            <a:pPr algn="ctr"/>
            <a:r>
              <a:rPr lang="en-GB" sz="3200" b="1" dirty="0">
                <a:ln>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Challenges and comfort for us</a:t>
            </a:r>
          </a:p>
          <a:p>
            <a:pPr marL="571500" indent="-571500">
              <a:buFont typeface="Wingdings" panose="05000000000000000000" pitchFamily="2" charset="2"/>
              <a:buChar char="§"/>
            </a:pPr>
            <a:r>
              <a:rPr lang="en-GB" sz="2800" b="1" dirty="0">
                <a:ln>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rPr>
              <a:t>We too are pilgrims</a:t>
            </a:r>
          </a:p>
          <a:p>
            <a:pPr marL="571500" indent="-571500">
              <a:buFont typeface="Wingdings" panose="05000000000000000000" pitchFamily="2" charset="2"/>
              <a:buChar char="§"/>
            </a:pPr>
            <a:r>
              <a:rPr lang="en-GB" sz="2800" b="1" dirty="0">
                <a:ln>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rPr>
              <a:t>Our sins have been forgiven</a:t>
            </a:r>
          </a:p>
          <a:p>
            <a:pPr marL="571500" indent="-571500">
              <a:buFont typeface="Wingdings" panose="05000000000000000000" pitchFamily="2" charset="2"/>
              <a:buChar char="§"/>
            </a:pPr>
            <a:r>
              <a:rPr lang="en-GB" sz="2800" b="1" dirty="0">
                <a:ln>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rPr>
              <a:t>Remember our identity</a:t>
            </a:r>
          </a:p>
          <a:p>
            <a:pPr marL="571500" indent="-571500">
              <a:buFont typeface="Wingdings" panose="05000000000000000000" pitchFamily="2" charset="2"/>
              <a:buChar char="§"/>
            </a:pPr>
            <a:r>
              <a:rPr lang="en-GB" sz="3200" b="1" dirty="0">
                <a:ln>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rPr>
              <a:t>Are we ready to leave?</a:t>
            </a:r>
            <a:r>
              <a:rPr lang="en-GB" sz="3200" b="1" dirty="0">
                <a:ln>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006673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51132"/>
          </a:xfrm>
          <a:prstGeom prst="rect">
            <a:avLst/>
          </a:prstGeom>
        </p:spPr>
      </p:pic>
      <p:sp>
        <p:nvSpPr>
          <p:cNvPr id="2" name="Title 1"/>
          <p:cNvSpPr>
            <a:spLocks noGrp="1"/>
          </p:cNvSpPr>
          <p:nvPr>
            <p:ph type="ctrTitle"/>
          </p:nvPr>
        </p:nvSpPr>
        <p:spPr>
          <a:xfrm>
            <a:off x="571500" y="440876"/>
            <a:ext cx="11029950" cy="680558"/>
          </a:xfrm>
        </p:spPr>
        <p:txBody>
          <a:bodyPr>
            <a:normAutofit fontScale="90000"/>
          </a:bodyPr>
          <a:lstStyle/>
          <a:p>
            <a:br>
              <a:rPr lang="en-GB" sz="4000" dirty="0"/>
            </a:br>
            <a:br>
              <a:rPr lang="en-GB" dirty="0"/>
            </a:br>
            <a:r>
              <a:rPr lang="en-GB" dirty="0"/>
              <a:t> </a:t>
            </a:r>
            <a:br>
              <a:rPr lang="en-GB" dirty="0"/>
            </a:br>
            <a:r>
              <a:rPr lang="en-GB" sz="4400" b="1"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servant – a comfort for Jerusalem</a:t>
            </a:r>
            <a:endParaRPr lang="en-GB" sz="4400"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524000" y="1121434"/>
            <a:ext cx="9144000" cy="439947"/>
          </a:xfrm>
        </p:spPr>
        <p:txBody>
          <a:bodyPr/>
          <a:lstStyle/>
          <a:p>
            <a:r>
              <a:rPr lang="en-GB" b="1"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rPr>
              <a:t>Isaiah 51:1-52:12</a:t>
            </a:r>
            <a:endParaRPr lang="en-GB"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776287" y="1695455"/>
            <a:ext cx="10639425" cy="1323439"/>
          </a:xfrm>
          <a:prstGeom prst="rect">
            <a:avLst/>
          </a:prstGeom>
          <a:solidFill>
            <a:schemeClr val="accent4">
              <a:lumMod val="20000"/>
              <a:lumOff val="80000"/>
            </a:schemeClr>
          </a:solidFill>
        </p:spPr>
        <p:txBody>
          <a:bodyPr wrap="square" rtlCol="0">
            <a:spAutoFit/>
          </a:bodyPr>
          <a:lstStyle/>
          <a:p>
            <a:r>
              <a:rPr lang="en-GB" sz="24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Rejection of false gods – worthless!</a:t>
            </a:r>
          </a:p>
          <a:p>
            <a:r>
              <a:rPr lang="en-GB" sz="24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All-encompassing message</a:t>
            </a:r>
          </a:p>
          <a:p>
            <a:r>
              <a:rPr lang="en-GB" sz="32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Scope of prophecy</a:t>
            </a:r>
          </a:p>
        </p:txBody>
      </p:sp>
      <p:sp>
        <p:nvSpPr>
          <p:cNvPr id="8" name="TextBox 7"/>
          <p:cNvSpPr txBox="1"/>
          <p:nvPr/>
        </p:nvSpPr>
        <p:spPr>
          <a:xfrm>
            <a:off x="776287" y="3018894"/>
            <a:ext cx="10639425" cy="1754326"/>
          </a:xfrm>
          <a:prstGeom prst="rect">
            <a:avLst/>
          </a:prstGeom>
          <a:solidFill>
            <a:schemeClr val="accent4">
              <a:lumMod val="20000"/>
              <a:lumOff val="80000"/>
            </a:schemeClr>
          </a:solidFill>
        </p:spPr>
        <p:txBody>
          <a:bodyPr wrap="square" rtlCol="0">
            <a:spAutoFit/>
          </a:bodyPr>
          <a:lstStyle/>
          <a:p>
            <a:r>
              <a:rPr lang="en-GB" sz="3600" b="1" dirty="0"/>
              <a:t>Chapter 1:2 </a:t>
            </a:r>
            <a:r>
              <a:rPr lang="en-GB" sz="3600" b="1" i="1" dirty="0">
                <a:ln>
                  <a:solidFill>
                    <a:schemeClr val="tx1"/>
                  </a:solidFill>
                </a:ln>
                <a:solidFill>
                  <a:srgbClr val="FF0000"/>
                </a:solidFill>
                <a:effectLst>
                  <a:glow rad="63500">
                    <a:srgbClr val="FFFF00"/>
                  </a:glow>
                </a:effectLst>
              </a:rPr>
              <a:t>“Hear, O heavens! Listen, O earth!”</a:t>
            </a:r>
          </a:p>
          <a:p>
            <a:r>
              <a:rPr lang="en-GB" sz="3600" b="1" dirty="0"/>
              <a:t>Chapter 66:22 </a:t>
            </a:r>
            <a:r>
              <a:rPr lang="en-GB" sz="3600" b="1" i="1" dirty="0">
                <a:ln>
                  <a:solidFill>
                    <a:schemeClr val="tx1"/>
                  </a:solidFill>
                </a:ln>
                <a:solidFill>
                  <a:srgbClr val="FF0000"/>
                </a:solidFill>
                <a:effectLst>
                  <a:glow rad="63500">
                    <a:srgbClr val="FFFF00"/>
                  </a:glow>
                </a:effectLst>
              </a:rPr>
              <a:t>“The new heavens and the new earth that I make will endure before me.” </a:t>
            </a:r>
            <a:endParaRPr lang="en-GB" sz="3600" b="1" dirty="0">
              <a:ln>
                <a:solidFill>
                  <a:schemeClr val="tx1"/>
                </a:solidFill>
              </a:ln>
              <a:solidFill>
                <a:srgbClr val="FF0000"/>
              </a:solidFill>
              <a:effectLst>
                <a:glow rad="63500">
                  <a:srgbClr val="FFFF00"/>
                </a:glow>
              </a:effectLst>
            </a:endParaRPr>
          </a:p>
        </p:txBody>
      </p:sp>
    </p:spTree>
    <p:extLst>
      <p:ext uri="{BB962C8B-B14F-4D97-AF65-F5344CB8AC3E}">
        <p14:creationId xmlns:p14="http://schemas.microsoft.com/office/powerpoint/2010/main" val="1071384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51132"/>
          </a:xfrm>
          <a:prstGeom prst="rect">
            <a:avLst/>
          </a:prstGeom>
        </p:spPr>
      </p:pic>
      <p:sp>
        <p:nvSpPr>
          <p:cNvPr id="2" name="Title 1"/>
          <p:cNvSpPr>
            <a:spLocks noGrp="1"/>
          </p:cNvSpPr>
          <p:nvPr>
            <p:ph type="ctrTitle"/>
          </p:nvPr>
        </p:nvSpPr>
        <p:spPr>
          <a:xfrm>
            <a:off x="581025" y="440876"/>
            <a:ext cx="10834687" cy="680558"/>
          </a:xfrm>
        </p:spPr>
        <p:txBody>
          <a:bodyPr>
            <a:normAutofit fontScale="90000"/>
          </a:bodyPr>
          <a:lstStyle/>
          <a:p>
            <a:br>
              <a:rPr lang="en-GB" sz="4000" dirty="0"/>
            </a:br>
            <a:br>
              <a:rPr lang="en-GB" dirty="0"/>
            </a:br>
            <a:r>
              <a:rPr lang="en-GB" dirty="0"/>
              <a:t> </a:t>
            </a:r>
            <a:br>
              <a:rPr lang="en-GB" dirty="0"/>
            </a:br>
            <a:r>
              <a:rPr lang="en-GB" sz="4400" b="1"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servant – a comfort for Jerusalem</a:t>
            </a:r>
            <a:endParaRPr lang="en-GB" sz="4400"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524000" y="1121434"/>
            <a:ext cx="9144000" cy="439947"/>
          </a:xfrm>
        </p:spPr>
        <p:txBody>
          <a:bodyPr/>
          <a:lstStyle/>
          <a:p>
            <a:r>
              <a:rPr lang="en-GB" b="1"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rPr>
              <a:t>Isaiah 51:1-52:12</a:t>
            </a:r>
            <a:endParaRPr lang="en-GB"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776287" y="1721241"/>
            <a:ext cx="10639425" cy="646331"/>
          </a:xfrm>
          <a:prstGeom prst="rect">
            <a:avLst/>
          </a:prstGeom>
          <a:solidFill>
            <a:schemeClr val="accent4">
              <a:lumMod val="20000"/>
              <a:lumOff val="80000"/>
            </a:schemeClr>
          </a:solidFill>
        </p:spPr>
        <p:txBody>
          <a:bodyPr wrap="square" rtlCol="0">
            <a:spAutoFit/>
          </a:bodyPr>
          <a:lstStyle/>
          <a:p>
            <a:pPr marL="742950" indent="-742950">
              <a:buFont typeface="+mj-lt"/>
              <a:buAutoNum type="arabicPeriod"/>
            </a:pPr>
            <a:r>
              <a:rPr lang="en-GB" sz="3600" b="1" dirty="0">
                <a:ln>
                  <a:solidFill>
                    <a:schemeClr val="tx1"/>
                  </a:solidFill>
                </a:ln>
                <a:solidFill>
                  <a:srgbClr val="0070C0"/>
                </a:solidFill>
              </a:rPr>
              <a:t>A Highway to Zion 51:1-11</a:t>
            </a:r>
            <a:endParaRPr lang="en-GB" sz="3600" b="1" dirty="0">
              <a:ln>
                <a:solidFill>
                  <a:schemeClr val="tx1"/>
                </a:solidFill>
              </a:ln>
              <a:solidFill>
                <a:srgbClr val="0070C0"/>
              </a:solidFill>
              <a:effectLst>
                <a:glow rad="63500">
                  <a:srgbClr val="FFFF00"/>
                </a:glow>
              </a:effectLst>
            </a:endParaRPr>
          </a:p>
        </p:txBody>
      </p:sp>
    </p:spTree>
    <p:extLst>
      <p:ext uri="{BB962C8B-B14F-4D97-AF65-F5344CB8AC3E}">
        <p14:creationId xmlns:p14="http://schemas.microsoft.com/office/powerpoint/2010/main" val="3994963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51132"/>
          </a:xfrm>
          <a:prstGeom prst="rect">
            <a:avLst/>
          </a:prstGeom>
        </p:spPr>
      </p:pic>
      <p:sp>
        <p:nvSpPr>
          <p:cNvPr id="2" name="Title 1"/>
          <p:cNvSpPr>
            <a:spLocks noGrp="1"/>
          </p:cNvSpPr>
          <p:nvPr>
            <p:ph type="ctrTitle"/>
          </p:nvPr>
        </p:nvSpPr>
        <p:spPr>
          <a:xfrm>
            <a:off x="581025" y="440876"/>
            <a:ext cx="10834687" cy="680558"/>
          </a:xfrm>
        </p:spPr>
        <p:txBody>
          <a:bodyPr>
            <a:normAutofit fontScale="90000"/>
          </a:bodyPr>
          <a:lstStyle/>
          <a:p>
            <a:br>
              <a:rPr lang="en-GB" sz="4000" dirty="0"/>
            </a:br>
            <a:br>
              <a:rPr lang="en-GB" dirty="0"/>
            </a:br>
            <a:r>
              <a:rPr lang="en-GB" dirty="0"/>
              <a:t> </a:t>
            </a:r>
            <a:br>
              <a:rPr lang="en-GB" dirty="0"/>
            </a:br>
            <a:r>
              <a:rPr lang="en-GB" sz="4400" b="1"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servant – a comfort for Jerusalem</a:t>
            </a:r>
            <a:endParaRPr lang="en-GB" sz="4400"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524000" y="1121434"/>
            <a:ext cx="9144000" cy="439947"/>
          </a:xfrm>
        </p:spPr>
        <p:txBody>
          <a:bodyPr/>
          <a:lstStyle/>
          <a:p>
            <a:r>
              <a:rPr lang="en-GB" b="1"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rPr>
              <a:t>Isaiah 51:1-52:12</a:t>
            </a:r>
            <a:endParaRPr lang="en-GB"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776287" y="1721241"/>
            <a:ext cx="10639425" cy="1138773"/>
          </a:xfrm>
          <a:prstGeom prst="rect">
            <a:avLst/>
          </a:prstGeom>
          <a:solidFill>
            <a:schemeClr val="accent4">
              <a:lumMod val="20000"/>
              <a:lumOff val="80000"/>
            </a:schemeClr>
          </a:solidFill>
        </p:spPr>
        <p:txBody>
          <a:bodyPr wrap="square" rtlCol="0">
            <a:spAutoFit/>
          </a:bodyPr>
          <a:lstStyle/>
          <a:p>
            <a:pPr marL="742950" indent="-742950">
              <a:buFont typeface="+mj-lt"/>
              <a:buAutoNum type="arabicPeriod"/>
            </a:pPr>
            <a:r>
              <a:rPr lang="en-GB" sz="3600" b="1" dirty="0">
                <a:ln>
                  <a:solidFill>
                    <a:schemeClr val="tx1"/>
                  </a:solidFill>
                </a:ln>
                <a:solidFill>
                  <a:srgbClr val="0070C0"/>
                </a:solidFill>
              </a:rPr>
              <a:t>A Highway to Zion 51:1-11</a:t>
            </a:r>
          </a:p>
          <a:p>
            <a:pPr marL="1076325" indent="-361950">
              <a:buFont typeface="Arial" panose="020B0604020202020204" pitchFamily="34" charset="0"/>
              <a:buChar char="•"/>
            </a:pPr>
            <a:r>
              <a:rPr lang="en-GB" sz="3200" b="1" dirty="0">
                <a:ln>
                  <a:solidFill>
                    <a:schemeClr val="tx1"/>
                  </a:solidFill>
                </a:ln>
                <a:solidFill>
                  <a:srgbClr val="00B0F0"/>
                </a:solidFill>
                <a:effectLst>
                  <a:glow>
                    <a:schemeClr val="bg1"/>
                  </a:glow>
                </a:effectLst>
              </a:rPr>
              <a:t>Comfort for exiled pilgrims</a:t>
            </a:r>
          </a:p>
        </p:txBody>
      </p:sp>
    </p:spTree>
    <p:extLst>
      <p:ext uri="{BB962C8B-B14F-4D97-AF65-F5344CB8AC3E}">
        <p14:creationId xmlns:p14="http://schemas.microsoft.com/office/powerpoint/2010/main" val="1205818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51132"/>
          </a:xfrm>
          <a:prstGeom prst="rect">
            <a:avLst/>
          </a:prstGeom>
        </p:spPr>
      </p:pic>
      <p:sp>
        <p:nvSpPr>
          <p:cNvPr id="2" name="Title 1"/>
          <p:cNvSpPr>
            <a:spLocks noGrp="1"/>
          </p:cNvSpPr>
          <p:nvPr>
            <p:ph type="ctrTitle"/>
          </p:nvPr>
        </p:nvSpPr>
        <p:spPr>
          <a:xfrm>
            <a:off x="581025" y="440876"/>
            <a:ext cx="10834687" cy="680558"/>
          </a:xfrm>
        </p:spPr>
        <p:txBody>
          <a:bodyPr>
            <a:normAutofit fontScale="90000"/>
          </a:bodyPr>
          <a:lstStyle/>
          <a:p>
            <a:br>
              <a:rPr lang="en-GB" sz="4000" dirty="0"/>
            </a:br>
            <a:br>
              <a:rPr lang="en-GB" dirty="0"/>
            </a:br>
            <a:r>
              <a:rPr lang="en-GB" dirty="0"/>
              <a:t> </a:t>
            </a:r>
            <a:br>
              <a:rPr lang="en-GB" dirty="0"/>
            </a:br>
            <a:r>
              <a:rPr lang="en-GB" sz="4400" b="1"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servant – a comfort for Jerusalem</a:t>
            </a:r>
            <a:endParaRPr lang="en-GB" sz="4400"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524000" y="1121434"/>
            <a:ext cx="9144000" cy="439947"/>
          </a:xfrm>
        </p:spPr>
        <p:txBody>
          <a:bodyPr/>
          <a:lstStyle/>
          <a:p>
            <a:r>
              <a:rPr lang="en-GB" b="1"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rPr>
              <a:t>Isaiah 51:1-52:12</a:t>
            </a:r>
            <a:endParaRPr lang="en-GB"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776287" y="1721241"/>
            <a:ext cx="10639425" cy="1508105"/>
          </a:xfrm>
          <a:prstGeom prst="rect">
            <a:avLst/>
          </a:prstGeom>
          <a:solidFill>
            <a:schemeClr val="accent4">
              <a:lumMod val="20000"/>
              <a:lumOff val="80000"/>
            </a:schemeClr>
          </a:solidFill>
        </p:spPr>
        <p:txBody>
          <a:bodyPr wrap="square" rtlCol="0">
            <a:spAutoFit/>
          </a:bodyPr>
          <a:lstStyle/>
          <a:p>
            <a:pPr marL="742950" indent="-742950">
              <a:buFont typeface="+mj-lt"/>
              <a:buAutoNum type="arabicPeriod"/>
            </a:pPr>
            <a:r>
              <a:rPr lang="en-GB" sz="3600" b="1" dirty="0">
                <a:ln>
                  <a:solidFill>
                    <a:schemeClr val="tx1"/>
                  </a:solidFill>
                </a:ln>
                <a:solidFill>
                  <a:srgbClr val="0070C0"/>
                </a:solidFill>
              </a:rPr>
              <a:t>A Highway to Zion 51:1-11</a:t>
            </a:r>
          </a:p>
          <a:p>
            <a:pPr marL="1076325" indent="-361950">
              <a:buFont typeface="Arial" panose="020B0604020202020204" pitchFamily="34" charset="0"/>
              <a:buChar char="•"/>
            </a:pPr>
            <a:r>
              <a:rPr lang="en-GB" sz="2400" b="1" dirty="0">
                <a:ln>
                  <a:solidFill>
                    <a:schemeClr val="tx1"/>
                  </a:solidFill>
                </a:ln>
                <a:solidFill>
                  <a:srgbClr val="00B0F0"/>
                </a:solidFill>
                <a:effectLst>
                  <a:glow>
                    <a:schemeClr val="bg1"/>
                  </a:glow>
                </a:effectLst>
              </a:rPr>
              <a:t>Comfort for exiled pilgrims</a:t>
            </a:r>
          </a:p>
          <a:p>
            <a:pPr marL="1076325" indent="-361950">
              <a:buFont typeface="Arial" panose="020B0604020202020204" pitchFamily="34" charset="0"/>
              <a:buChar char="•"/>
            </a:pPr>
            <a:r>
              <a:rPr lang="en-GB" sz="3200" b="1" dirty="0">
                <a:ln>
                  <a:solidFill>
                    <a:schemeClr val="tx1"/>
                  </a:solidFill>
                </a:ln>
                <a:solidFill>
                  <a:srgbClr val="00B0F0"/>
                </a:solidFill>
                <a:effectLst>
                  <a:glow>
                    <a:schemeClr val="bg1"/>
                  </a:glow>
                </a:effectLst>
              </a:rPr>
              <a:t>Pilgrimages part of heritage</a:t>
            </a:r>
          </a:p>
        </p:txBody>
      </p:sp>
    </p:spTree>
    <p:extLst>
      <p:ext uri="{BB962C8B-B14F-4D97-AF65-F5344CB8AC3E}">
        <p14:creationId xmlns:p14="http://schemas.microsoft.com/office/powerpoint/2010/main" val="1473622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51132"/>
          </a:xfrm>
          <a:prstGeom prst="rect">
            <a:avLst/>
          </a:prstGeom>
        </p:spPr>
      </p:pic>
      <p:sp>
        <p:nvSpPr>
          <p:cNvPr id="2" name="Title 1"/>
          <p:cNvSpPr>
            <a:spLocks noGrp="1"/>
          </p:cNvSpPr>
          <p:nvPr>
            <p:ph type="ctrTitle"/>
          </p:nvPr>
        </p:nvSpPr>
        <p:spPr>
          <a:xfrm>
            <a:off x="581025" y="440876"/>
            <a:ext cx="10834687" cy="680558"/>
          </a:xfrm>
        </p:spPr>
        <p:txBody>
          <a:bodyPr>
            <a:normAutofit fontScale="90000"/>
          </a:bodyPr>
          <a:lstStyle/>
          <a:p>
            <a:br>
              <a:rPr lang="en-GB" sz="4000" dirty="0"/>
            </a:br>
            <a:br>
              <a:rPr lang="en-GB" dirty="0"/>
            </a:br>
            <a:r>
              <a:rPr lang="en-GB" dirty="0"/>
              <a:t> </a:t>
            </a:r>
            <a:br>
              <a:rPr lang="en-GB" dirty="0"/>
            </a:br>
            <a:r>
              <a:rPr lang="en-GB" sz="4400" b="1"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servant – a comfort for Jerusalem</a:t>
            </a:r>
            <a:endParaRPr lang="en-GB" sz="4400" dirty="0">
              <a:ln>
                <a:solidFill>
                  <a:schemeClr val="tx1"/>
                </a:solidFill>
              </a:ln>
              <a:solidFill>
                <a:schemeClr val="bg1"/>
              </a:solidFill>
              <a:effectLst>
                <a:glow rad="63500">
                  <a:srgbClr val="92D05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524000" y="1121434"/>
            <a:ext cx="9144000" cy="439947"/>
          </a:xfrm>
        </p:spPr>
        <p:txBody>
          <a:bodyPr/>
          <a:lstStyle/>
          <a:p>
            <a:r>
              <a:rPr lang="en-GB" b="1"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rPr>
              <a:t>Isaiah 51:1-52:12</a:t>
            </a:r>
            <a:endParaRPr lang="en-GB" dirty="0">
              <a:ln>
                <a:solidFill>
                  <a:schemeClr val="tx1"/>
                </a:solidFill>
              </a:ln>
              <a:solidFill>
                <a:schemeClr val="bg1"/>
              </a:solidFill>
              <a:effectLst>
                <a:glow rad="63500">
                  <a:srgbClr val="92D050"/>
                </a:glo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776287" y="1721241"/>
            <a:ext cx="10639425" cy="1508105"/>
          </a:xfrm>
          <a:prstGeom prst="rect">
            <a:avLst/>
          </a:prstGeom>
          <a:solidFill>
            <a:schemeClr val="accent4">
              <a:lumMod val="20000"/>
              <a:lumOff val="80000"/>
            </a:schemeClr>
          </a:solidFill>
        </p:spPr>
        <p:txBody>
          <a:bodyPr wrap="square" rtlCol="0">
            <a:spAutoFit/>
          </a:bodyPr>
          <a:lstStyle/>
          <a:p>
            <a:pPr marL="742950" indent="-742950">
              <a:buFont typeface="+mj-lt"/>
              <a:buAutoNum type="arabicPeriod"/>
            </a:pPr>
            <a:r>
              <a:rPr lang="en-GB" sz="3600" b="1" dirty="0">
                <a:ln>
                  <a:solidFill>
                    <a:schemeClr val="tx1"/>
                  </a:solidFill>
                </a:ln>
                <a:solidFill>
                  <a:srgbClr val="0070C0"/>
                </a:solidFill>
              </a:rPr>
              <a:t>A Highway to Zion 51:1-11</a:t>
            </a:r>
          </a:p>
          <a:p>
            <a:pPr marL="1076325" indent="-361950">
              <a:buFont typeface="Arial" panose="020B0604020202020204" pitchFamily="34" charset="0"/>
              <a:buChar char="•"/>
            </a:pPr>
            <a:r>
              <a:rPr lang="en-GB" sz="2400" b="1" dirty="0">
                <a:ln>
                  <a:solidFill>
                    <a:schemeClr val="tx1"/>
                  </a:solidFill>
                </a:ln>
                <a:solidFill>
                  <a:srgbClr val="00B0F0"/>
                </a:solidFill>
                <a:effectLst>
                  <a:glow>
                    <a:schemeClr val="bg1"/>
                  </a:glow>
                </a:effectLst>
              </a:rPr>
              <a:t>Comfort for exiled pilgrims</a:t>
            </a:r>
          </a:p>
          <a:p>
            <a:pPr marL="1076325" indent="-361950">
              <a:buFont typeface="Arial" panose="020B0604020202020204" pitchFamily="34" charset="0"/>
              <a:buChar char="•"/>
            </a:pPr>
            <a:r>
              <a:rPr lang="en-GB" sz="3200" b="1" dirty="0">
                <a:ln>
                  <a:solidFill>
                    <a:schemeClr val="tx1"/>
                  </a:solidFill>
                </a:ln>
                <a:solidFill>
                  <a:srgbClr val="00B0F0"/>
                </a:solidFill>
                <a:effectLst>
                  <a:glow>
                    <a:schemeClr val="bg1"/>
                  </a:glow>
                </a:effectLst>
              </a:rPr>
              <a:t>Pilgrimages part of heritage – deprivation!</a:t>
            </a:r>
          </a:p>
        </p:txBody>
      </p:sp>
      <p:sp>
        <p:nvSpPr>
          <p:cNvPr id="5" name="TextBox 4"/>
          <p:cNvSpPr txBox="1"/>
          <p:nvPr/>
        </p:nvSpPr>
        <p:spPr>
          <a:xfrm>
            <a:off x="776287" y="3229346"/>
            <a:ext cx="10639425" cy="3046988"/>
          </a:xfrm>
          <a:prstGeom prst="rect">
            <a:avLst/>
          </a:prstGeom>
          <a:solidFill>
            <a:schemeClr val="accent4">
              <a:lumMod val="20000"/>
              <a:lumOff val="80000"/>
            </a:schemeClr>
          </a:solidFill>
        </p:spPr>
        <p:txBody>
          <a:bodyPr wrap="square" rtlCol="0">
            <a:spAutoFit/>
          </a:bodyPr>
          <a:lstStyle/>
          <a:p>
            <a:r>
              <a:rPr lang="en-GB" sz="2400" b="1" i="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My tears have been my food day and night, while people say to me all day long, ‘Where is your God?’ These things I remember as I pour out my soul: how I used to go to the house of God under the protection of the Mighty One with shouts of joy and praise among the festive throng </a:t>
            </a:r>
            <a:r>
              <a:rPr lang="en-GB" sz="2400" b="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(Ps.42:3-4)</a:t>
            </a:r>
          </a:p>
          <a:p>
            <a:r>
              <a:rPr lang="en-GB" sz="2400" b="1" i="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By the rivers of Babylon we sat down and wept when we remembered Zion…How can we sings the songs of the Lord while in a foreign land? </a:t>
            </a:r>
            <a:r>
              <a:rPr lang="en-GB" sz="2400" b="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(Ps.137:1,4)</a:t>
            </a:r>
            <a:endParaRPr lang="en-GB" sz="2400" b="1" i="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43820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ED4F507-EA90-4B50-9D3C-9A85505D0971}" vid="{AE324B9C-0BDA-4F68-B1D3-AD034FED8E85}"/>
    </a:ext>
  </a:extLst>
</a:theme>
</file>

<file path=docProps/app.xml><?xml version="1.0" encoding="utf-8"?>
<Properties xmlns="http://schemas.openxmlformats.org/officeDocument/2006/extended-properties" xmlns:vt="http://schemas.openxmlformats.org/officeDocument/2006/docPropsVTypes">
  <Template/>
  <TotalTime>1636</TotalTime>
  <Words>1421</Words>
  <Application>Microsoft Office PowerPoint</Application>
  <PresentationFormat>Widescreen</PresentationFormat>
  <Paragraphs>282</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Tahoma</vt:lpstr>
      <vt:lpstr>Wingdings</vt:lpstr>
      <vt:lpstr>Office Theme</vt:lpstr>
      <vt:lpstr>    God’s servant – a comfort for Jerusalem</vt:lpstr>
      <vt:lpstr>    God’s servant – a comfort for Jerusalem</vt:lpstr>
      <vt:lpstr>    God’s servant – a comfort for Jerusalem</vt:lpstr>
      <vt:lpstr>    God’s servant – a comfort for Jerusalem</vt:lpstr>
      <vt:lpstr>    God’s servant – a comfort for Jerusalem</vt:lpstr>
      <vt:lpstr>    God’s servant – a comfort for Jerusalem</vt:lpstr>
      <vt:lpstr>    God’s servant – a comfort for Jerusalem</vt:lpstr>
      <vt:lpstr>    God’s servant – a comfort for Jerusalem</vt:lpstr>
      <vt:lpstr>    God’s servant – a comfort for Jerusalem</vt:lpstr>
      <vt:lpstr>    God’s servant – a comfort for Jerusalem</vt:lpstr>
      <vt:lpstr>    God’s servant – a comfort for Jerusalem</vt:lpstr>
      <vt:lpstr>    God’s servant – a comfort for Jerusalem</vt:lpstr>
      <vt:lpstr>    God’s servant – a comfort for Jerusalem</vt:lpstr>
      <vt:lpstr>    God’s servant – a comfort for Jerusalem</vt:lpstr>
      <vt:lpstr>    God’s servant – a comfort for Jerusalem</vt:lpstr>
      <vt:lpstr>    God’s servant – a comfort for Jerusalem</vt:lpstr>
      <vt:lpstr>    God’s servant – a comfort for Jerusalem</vt:lpstr>
      <vt:lpstr>    God’s servant – a comfort for Jerusalem</vt:lpstr>
      <vt:lpstr>    God’s servant – a comfort for Jerusalem</vt:lpstr>
      <vt:lpstr>    God’s servant – a comfort for Jerusalem</vt:lpstr>
      <vt:lpstr>    God’s servant – a comfort for Jerusalem</vt:lpstr>
      <vt:lpstr>    God’s servant – a comfort for Jerusalem</vt:lpstr>
      <vt:lpstr>    God’s servant – a comfort for Jerusalem</vt:lpstr>
      <vt:lpstr>    God’s servant – a comfort for Jerusalem</vt:lpstr>
      <vt:lpstr>    God’s servant – a comfort for Jerusalem</vt:lpstr>
      <vt:lpstr>    God’s servant – a comfort for Jerusalem</vt:lpstr>
      <vt:lpstr>    God’s servant – a comfort for Jerusalem</vt:lpstr>
      <vt:lpstr>    God’s servant – a comfort for Jerusalem</vt:lpstr>
      <vt:lpstr>    God’s servant – a comfort for Jerusalem</vt:lpstr>
      <vt:lpstr>    God’s servant – a comfort for Jerusalem</vt:lpstr>
      <vt:lpstr>    God’s servant – a comfort for Jerusalem</vt:lpstr>
      <vt:lpstr>    God’s servant – a comfort for Jerusalem</vt:lpstr>
      <vt:lpstr>    God’s servant – a comfort for Jerusalem</vt:lpstr>
      <vt:lpstr>    God’s servant – a comfort for Jerusalem</vt:lpstr>
      <vt:lpstr>    God’s servant – a comfort for Jerusalem</vt:lpstr>
      <vt:lpstr>    God’s servant – a comfort for Jerusalem</vt:lpstr>
      <vt:lpstr>    God’s servant – a comfort for Jerusalem</vt:lpstr>
      <vt:lpstr>    God’s servant – a comfort for Jerusalem</vt:lpstr>
      <vt:lpstr>    God’s servant – a comfort for Jerusalem</vt:lpstr>
      <vt:lpstr>    God’s servant – a comfort for Jerusalem</vt:lpstr>
      <vt:lpstr>    God’s servant – a comfort for Jerusalem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servant – a comfort for Jerusalem</dc:title>
  <dc:creator>Colin Howells</dc:creator>
  <cp:lastModifiedBy>Colin Howells</cp:lastModifiedBy>
  <cp:revision>34</cp:revision>
  <dcterms:created xsi:type="dcterms:W3CDTF">2016-09-03T16:22:32Z</dcterms:created>
  <dcterms:modified xsi:type="dcterms:W3CDTF">2016-10-01T07:55:58Z</dcterms:modified>
</cp:coreProperties>
</file>